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62" r:id="rId6"/>
    <p:sldId id="263" r:id="rId7"/>
    <p:sldId id="264" r:id="rId8"/>
    <p:sldId id="260" r:id="rId9"/>
    <p:sldId id="261" r:id="rId10"/>
    <p:sldId id="266" r:id="rId11"/>
    <p:sldId id="265"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7" d="100"/>
          <a:sy n="87" d="100"/>
        </p:scale>
        <p:origin x="-213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300" y="-102"/>
      </p:cViewPr>
      <p:guideLst>
        <p:guide orient="horz" pos="3224"/>
        <p:guide pos="22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6CCA066B-7751-4259-9153-41F82EF991DA}" type="datetimeFigureOut">
              <a:rPr lang="fr-FR" smtClean="0"/>
              <a:pPr/>
              <a:t>03/07/2014</a:t>
            </a:fld>
            <a:endParaRPr lang="fr-FR"/>
          </a:p>
        </p:txBody>
      </p:sp>
      <p:sp>
        <p:nvSpPr>
          <p:cNvPr id="4" name="Espace réservé du pied de page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r>
              <a:rPr lang="fr-FR" smtClean="0"/>
              <a:t>PERRIN AQUA DECOUPE - Formation à la pratique de l'audit interne</a:t>
            </a:r>
            <a:endParaRPr lang="fr-FR"/>
          </a:p>
        </p:txBody>
      </p:sp>
      <p:sp>
        <p:nvSpPr>
          <p:cNvPr id="5" name="Espace réservé du numéro de diapositive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3973F3F3-B713-415D-9016-AA65591AFC19}" type="slidenum">
              <a:rPr lang="fr-FR" smtClean="0"/>
              <a:pPr/>
              <a:t>‹N°›</a:t>
            </a:fld>
            <a:endParaRPr lang="fr-F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DFA50E11-64E2-4E40-BD61-8A8FB3DE191C}" type="datetimeFigureOut">
              <a:rPr lang="fr-FR" smtClean="0"/>
              <a:pPr/>
              <a:t>03/07/2014</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fr-FR"/>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r>
              <a:rPr lang="fr-FR" smtClean="0"/>
              <a:t>PERRIN AQUA DECOUPE - Formation à la pratique de l'audit interne</a:t>
            </a:r>
            <a:endParaRPr lang="fr-FR"/>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63F5BA8A-6D8D-4AF6-9049-FA6617D1A19F}" type="slidenum">
              <a:rPr lang="fr-FR" smtClean="0"/>
              <a:pPr/>
              <a:t>‹N°›</a:t>
            </a:fld>
            <a:endParaRPr lang="fr-F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2</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16</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17</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18</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19</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20</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21</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22</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23</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24</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25</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3</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26</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27</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28</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29</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30</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31</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32</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33</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34</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4</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5</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6</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7</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8</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F5BA8A-6D8D-4AF6-9049-FA6617D1A19F}" type="slidenum">
              <a:rPr lang="fr-FR" smtClean="0"/>
              <a:pPr/>
              <a:t>9</a:t>
            </a:fld>
            <a:endParaRPr lang="fr-FR"/>
          </a:p>
        </p:txBody>
      </p:sp>
      <p:sp>
        <p:nvSpPr>
          <p:cNvPr id="5" name="Espace réservé du pied de page 4"/>
          <p:cNvSpPr>
            <a:spLocks noGrp="1"/>
          </p:cNvSpPr>
          <p:nvPr>
            <p:ph type="ftr" sz="quarter" idx="11"/>
          </p:nvPr>
        </p:nvSpPr>
        <p:spPr/>
        <p:txBody>
          <a:bodyPr/>
          <a:lstStyle/>
          <a:p>
            <a:r>
              <a:rPr lang="fr-FR" smtClean="0"/>
              <a:t>PERRIN AQUA DECOUPE - Formation à la pratique de l'audit interne</a:t>
            </a:r>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D8DBE1-3F97-46A1-809E-108A3B787B3F}" type="datetime1">
              <a:rPr lang="fr-FR"/>
              <a:pPr/>
              <a:t>03/07/2014</a:t>
            </a:fld>
            <a:endParaRPr lang="fr-FR"/>
          </a:p>
        </p:txBody>
      </p:sp>
      <p:sp>
        <p:nvSpPr>
          <p:cNvPr id="5" name="Rectangle 6"/>
          <p:cNvSpPr>
            <a:spLocks noGrp="1" noChangeArrowheads="1"/>
          </p:cNvSpPr>
          <p:nvPr>
            <p:ph type="ftr" sz="quarter" idx="4"/>
          </p:nvPr>
        </p:nvSpPr>
        <p:spPr>
          <a:ln/>
        </p:spPr>
        <p:txBody>
          <a:bodyPr/>
          <a:lstStyle/>
          <a:p>
            <a:r>
              <a:rPr lang="fr-FR"/>
              <a:t>FormationAuditeurInterne.ppt</a:t>
            </a:r>
          </a:p>
        </p:txBody>
      </p:sp>
      <p:sp>
        <p:nvSpPr>
          <p:cNvPr id="6" name="Rectangle 7"/>
          <p:cNvSpPr>
            <a:spLocks noGrp="1" noChangeArrowheads="1"/>
          </p:cNvSpPr>
          <p:nvPr>
            <p:ph type="sldNum" sz="quarter" idx="5"/>
          </p:nvPr>
        </p:nvSpPr>
        <p:spPr>
          <a:ln/>
        </p:spPr>
        <p:txBody>
          <a:bodyPr/>
          <a:lstStyle/>
          <a:p>
            <a:fld id="{7D3FA5CA-1BB2-4B63-B859-35A802698178}" type="slidenum">
              <a:rPr lang="fr-FR"/>
              <a:pPr/>
              <a:t>15</a:t>
            </a:fld>
            <a:endParaRPr lang="fr-FR"/>
          </a:p>
        </p:txBody>
      </p:sp>
      <p:sp>
        <p:nvSpPr>
          <p:cNvPr id="535554" name="Rectangle 1026"/>
          <p:cNvSpPr>
            <a:spLocks noGrp="1" noRot="1" noChangeAspect="1" noChangeArrowheads="1" noTextEdit="1"/>
          </p:cNvSpPr>
          <p:nvPr>
            <p:ph type="sldImg"/>
          </p:nvPr>
        </p:nvSpPr>
        <p:spPr>
          <a:ln/>
        </p:spPr>
      </p:sp>
      <p:sp>
        <p:nvSpPr>
          <p:cNvPr id="535555" name="Rectangle 1027"/>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E4B2C69-1527-4568-9EE0-D5E4E0626F78}" type="datetime1">
              <a:rPr lang="fr-FR" smtClean="0"/>
              <a:pPr/>
              <a:t>03/07/2014</a:t>
            </a:fld>
            <a:endParaRPr lang="fr-FR"/>
          </a:p>
        </p:txBody>
      </p:sp>
      <p:sp>
        <p:nvSpPr>
          <p:cNvPr id="5" name="Espace réservé du pied de page 4"/>
          <p:cNvSpPr>
            <a:spLocks noGrp="1"/>
          </p:cNvSpPr>
          <p:nvPr>
            <p:ph type="ftr" sz="quarter" idx="11"/>
          </p:nvPr>
        </p:nvSpPr>
        <p:spPr/>
        <p:txBody>
          <a:bodyPr/>
          <a:lstStyle/>
          <a:p>
            <a:r>
              <a:rPr lang="fr-FR" smtClean="0"/>
              <a:t>METEHOR - Formation à la pratique de l'audit interne</a:t>
            </a:r>
            <a:endParaRPr lang="fr-FR"/>
          </a:p>
        </p:txBody>
      </p:sp>
      <p:sp>
        <p:nvSpPr>
          <p:cNvPr id="6" name="Espace réservé du numéro de diapositive 5"/>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D118EA-B81D-471E-923A-6258B1BE3A40}" type="datetime1">
              <a:rPr lang="fr-FR" smtClean="0"/>
              <a:pPr/>
              <a:t>03/07/2014</a:t>
            </a:fld>
            <a:endParaRPr lang="fr-FR"/>
          </a:p>
        </p:txBody>
      </p:sp>
      <p:sp>
        <p:nvSpPr>
          <p:cNvPr id="5" name="Espace réservé du pied de page 4"/>
          <p:cNvSpPr>
            <a:spLocks noGrp="1"/>
          </p:cNvSpPr>
          <p:nvPr>
            <p:ph type="ftr" sz="quarter" idx="11"/>
          </p:nvPr>
        </p:nvSpPr>
        <p:spPr/>
        <p:txBody>
          <a:bodyPr/>
          <a:lstStyle/>
          <a:p>
            <a:r>
              <a:rPr lang="fr-FR" smtClean="0"/>
              <a:t>METEHOR - Formation à la pratique de l'audit interne</a:t>
            </a:r>
            <a:endParaRPr lang="fr-FR"/>
          </a:p>
        </p:txBody>
      </p:sp>
      <p:sp>
        <p:nvSpPr>
          <p:cNvPr id="6" name="Espace réservé du numéro de diapositive 5"/>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D7ED97-4485-4B1A-B598-4B9461C9ECBE}" type="datetime1">
              <a:rPr lang="fr-FR" smtClean="0"/>
              <a:pPr/>
              <a:t>03/07/2014</a:t>
            </a:fld>
            <a:endParaRPr lang="fr-FR"/>
          </a:p>
        </p:txBody>
      </p:sp>
      <p:sp>
        <p:nvSpPr>
          <p:cNvPr id="5" name="Espace réservé du pied de page 4"/>
          <p:cNvSpPr>
            <a:spLocks noGrp="1"/>
          </p:cNvSpPr>
          <p:nvPr>
            <p:ph type="ftr" sz="quarter" idx="11"/>
          </p:nvPr>
        </p:nvSpPr>
        <p:spPr/>
        <p:txBody>
          <a:bodyPr/>
          <a:lstStyle/>
          <a:p>
            <a:r>
              <a:rPr lang="fr-FR" smtClean="0"/>
              <a:t>METEHOR - Formation à la pratique de l'audit interne</a:t>
            </a:r>
            <a:endParaRPr lang="fr-FR"/>
          </a:p>
        </p:txBody>
      </p:sp>
      <p:sp>
        <p:nvSpPr>
          <p:cNvPr id="6" name="Espace réservé du numéro de diapositive 5"/>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47D437-D54C-4312-9946-2456ACA050A3}" type="datetime1">
              <a:rPr lang="fr-FR" smtClean="0"/>
              <a:pPr/>
              <a:t>03/07/2014</a:t>
            </a:fld>
            <a:endParaRPr lang="fr-FR"/>
          </a:p>
        </p:txBody>
      </p:sp>
      <p:sp>
        <p:nvSpPr>
          <p:cNvPr id="5" name="Espace réservé du pied de page 4"/>
          <p:cNvSpPr>
            <a:spLocks noGrp="1"/>
          </p:cNvSpPr>
          <p:nvPr>
            <p:ph type="ftr" sz="quarter" idx="11"/>
          </p:nvPr>
        </p:nvSpPr>
        <p:spPr/>
        <p:txBody>
          <a:bodyPr/>
          <a:lstStyle/>
          <a:p>
            <a:r>
              <a:rPr lang="fr-FR" smtClean="0"/>
              <a:t>METEHOR - Formation à la pratique de l'audit interne</a:t>
            </a:r>
            <a:endParaRPr lang="fr-FR"/>
          </a:p>
        </p:txBody>
      </p:sp>
      <p:sp>
        <p:nvSpPr>
          <p:cNvPr id="6" name="Espace réservé du numéro de diapositive 5"/>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0A62F37-ED94-416B-8582-7E53E9817189}" type="datetime1">
              <a:rPr lang="fr-FR" smtClean="0"/>
              <a:pPr/>
              <a:t>03/07/2014</a:t>
            </a:fld>
            <a:endParaRPr lang="fr-FR"/>
          </a:p>
        </p:txBody>
      </p:sp>
      <p:sp>
        <p:nvSpPr>
          <p:cNvPr id="5" name="Espace réservé du pied de page 4"/>
          <p:cNvSpPr>
            <a:spLocks noGrp="1"/>
          </p:cNvSpPr>
          <p:nvPr>
            <p:ph type="ftr" sz="quarter" idx="11"/>
          </p:nvPr>
        </p:nvSpPr>
        <p:spPr/>
        <p:txBody>
          <a:bodyPr/>
          <a:lstStyle/>
          <a:p>
            <a:r>
              <a:rPr lang="fr-FR" smtClean="0"/>
              <a:t>METEHOR - Formation à la pratique de l'audit interne</a:t>
            </a:r>
            <a:endParaRPr lang="fr-FR"/>
          </a:p>
        </p:txBody>
      </p:sp>
      <p:sp>
        <p:nvSpPr>
          <p:cNvPr id="6" name="Espace réservé du numéro de diapositive 5"/>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CB250A5-8A1E-41A1-BCF4-EA581A1BFF3A}" type="datetime1">
              <a:rPr lang="fr-FR" smtClean="0"/>
              <a:pPr/>
              <a:t>03/07/2014</a:t>
            </a:fld>
            <a:endParaRPr lang="fr-FR"/>
          </a:p>
        </p:txBody>
      </p:sp>
      <p:sp>
        <p:nvSpPr>
          <p:cNvPr id="6" name="Espace réservé du pied de page 5"/>
          <p:cNvSpPr>
            <a:spLocks noGrp="1"/>
          </p:cNvSpPr>
          <p:nvPr>
            <p:ph type="ftr" sz="quarter" idx="11"/>
          </p:nvPr>
        </p:nvSpPr>
        <p:spPr/>
        <p:txBody>
          <a:bodyPr/>
          <a:lstStyle/>
          <a:p>
            <a:r>
              <a:rPr lang="fr-FR" smtClean="0"/>
              <a:t>METEHOR - Formation à la pratique de l'audit interne</a:t>
            </a:r>
            <a:endParaRPr lang="fr-FR"/>
          </a:p>
        </p:txBody>
      </p:sp>
      <p:sp>
        <p:nvSpPr>
          <p:cNvPr id="7" name="Espace réservé du numéro de diapositive 6"/>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6F6800C-5876-45C6-AF5D-4B80607D9088}" type="datetime1">
              <a:rPr lang="fr-FR" smtClean="0"/>
              <a:pPr/>
              <a:t>03/07/2014</a:t>
            </a:fld>
            <a:endParaRPr lang="fr-FR"/>
          </a:p>
        </p:txBody>
      </p:sp>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a:p>
        </p:txBody>
      </p:sp>
      <p:sp>
        <p:nvSpPr>
          <p:cNvPr id="9" name="Espace réservé du numéro de diapositive 8"/>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2BF8C25-6A37-43DF-B5D7-B5C89BD16F5F}" type="datetime1">
              <a:rPr lang="fr-FR" smtClean="0"/>
              <a:pPr/>
              <a:t>03/07/2014</a:t>
            </a:fld>
            <a:endParaRPr lang="fr-FR"/>
          </a:p>
        </p:txBody>
      </p:sp>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a:p>
        </p:txBody>
      </p:sp>
      <p:sp>
        <p:nvSpPr>
          <p:cNvPr id="5" name="Espace réservé du numéro de diapositive 4"/>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27DFD61-B8E9-4CAA-8810-41F5D6D06E5F}" type="datetime1">
              <a:rPr lang="fr-FR" smtClean="0"/>
              <a:pPr/>
              <a:t>03/07/2014</a:t>
            </a:fld>
            <a:endParaRPr lang="fr-FR"/>
          </a:p>
        </p:txBody>
      </p:sp>
      <p:sp>
        <p:nvSpPr>
          <p:cNvPr id="3" name="Espace réservé du pied de page 2"/>
          <p:cNvSpPr>
            <a:spLocks noGrp="1"/>
          </p:cNvSpPr>
          <p:nvPr>
            <p:ph type="ftr" sz="quarter" idx="11"/>
          </p:nvPr>
        </p:nvSpPr>
        <p:spPr/>
        <p:txBody>
          <a:bodyPr/>
          <a:lstStyle/>
          <a:p>
            <a:r>
              <a:rPr lang="fr-FR" smtClean="0"/>
              <a:t>METEHOR - Formation à la pratique de l'audit interne</a:t>
            </a:r>
            <a:endParaRPr lang="fr-FR"/>
          </a:p>
        </p:txBody>
      </p:sp>
      <p:sp>
        <p:nvSpPr>
          <p:cNvPr id="4" name="Espace réservé du numéro de diapositive 3"/>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F6B0D3-4EFA-44C6-ABB9-FFA784E0DEB8}" type="datetime1">
              <a:rPr lang="fr-FR" smtClean="0"/>
              <a:pPr/>
              <a:t>03/07/2014</a:t>
            </a:fld>
            <a:endParaRPr lang="fr-FR"/>
          </a:p>
        </p:txBody>
      </p:sp>
      <p:sp>
        <p:nvSpPr>
          <p:cNvPr id="6" name="Espace réservé du pied de page 5"/>
          <p:cNvSpPr>
            <a:spLocks noGrp="1"/>
          </p:cNvSpPr>
          <p:nvPr>
            <p:ph type="ftr" sz="quarter" idx="11"/>
          </p:nvPr>
        </p:nvSpPr>
        <p:spPr/>
        <p:txBody>
          <a:bodyPr/>
          <a:lstStyle/>
          <a:p>
            <a:r>
              <a:rPr lang="fr-FR" smtClean="0"/>
              <a:t>METEHOR - Formation à la pratique de l'audit interne</a:t>
            </a:r>
            <a:endParaRPr lang="fr-FR"/>
          </a:p>
        </p:txBody>
      </p:sp>
      <p:sp>
        <p:nvSpPr>
          <p:cNvPr id="7" name="Espace réservé du numéro de diapositive 6"/>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77EAE17-F535-4D36-8334-AD829715A766}" type="datetime1">
              <a:rPr lang="fr-FR" smtClean="0"/>
              <a:pPr/>
              <a:t>03/07/2014</a:t>
            </a:fld>
            <a:endParaRPr lang="fr-FR"/>
          </a:p>
        </p:txBody>
      </p:sp>
      <p:sp>
        <p:nvSpPr>
          <p:cNvPr id="6" name="Espace réservé du pied de page 5"/>
          <p:cNvSpPr>
            <a:spLocks noGrp="1"/>
          </p:cNvSpPr>
          <p:nvPr>
            <p:ph type="ftr" sz="quarter" idx="11"/>
          </p:nvPr>
        </p:nvSpPr>
        <p:spPr/>
        <p:txBody>
          <a:bodyPr/>
          <a:lstStyle/>
          <a:p>
            <a:r>
              <a:rPr lang="fr-FR" smtClean="0"/>
              <a:t>METEHOR - Formation à la pratique de l'audit interne</a:t>
            </a:r>
            <a:endParaRPr lang="fr-FR"/>
          </a:p>
        </p:txBody>
      </p:sp>
      <p:sp>
        <p:nvSpPr>
          <p:cNvPr id="7" name="Espace réservé du numéro de diapositive 6"/>
          <p:cNvSpPr>
            <a:spLocks noGrp="1"/>
          </p:cNvSpPr>
          <p:nvPr>
            <p:ph type="sldNum" sz="quarter" idx="12"/>
          </p:nvPr>
        </p:nvSpPr>
        <p:spPr/>
        <p:txBody>
          <a:bodyPr/>
          <a:lstStyle/>
          <a:p>
            <a:fld id="{C288BB8F-5262-41D6-A5DD-68BCFEC0D7E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AB1F4-9F92-4C7A-A582-8753717FF0A1}" type="datetime1">
              <a:rPr lang="fr-FR" smtClean="0"/>
              <a:pPr/>
              <a:t>03/07/2014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METEHOR - Formation à la pratique de l'audit interne</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8BB8F-5262-41D6-A5DD-68BCFEC0D7E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a:xfrm>
            <a:off x="539552" y="4365104"/>
            <a:ext cx="3168352" cy="1752600"/>
          </a:xfrm>
          <a:gradFill>
            <a:gsLst>
              <a:gs pos="0">
                <a:schemeClr val="accent3"/>
              </a:gs>
              <a:gs pos="50000">
                <a:schemeClr val="accent1">
                  <a:tint val="44500"/>
                  <a:satMod val="160000"/>
                </a:schemeClr>
              </a:gs>
              <a:gs pos="100000">
                <a:schemeClr val="accent1">
                  <a:tint val="23500"/>
                  <a:satMod val="160000"/>
                </a:schemeClr>
              </a:gs>
            </a:gsLst>
            <a:lin ang="5400000" scaled="0"/>
          </a:gradFill>
        </p:spPr>
        <p:txBody>
          <a:bodyPr/>
          <a:lstStyle/>
          <a:p>
            <a:r>
              <a:rPr lang="fr-FR" sz="1600" b="1" dirty="0" smtClean="0">
                <a:solidFill>
                  <a:schemeClr val="tx1"/>
                </a:solidFill>
              </a:rPr>
              <a:t>METEHOR</a:t>
            </a:r>
          </a:p>
          <a:p>
            <a:r>
              <a:rPr lang="fr-FR" sz="1600" b="1" dirty="0" smtClean="0">
                <a:solidFill>
                  <a:schemeClr val="tx1"/>
                </a:solidFill>
              </a:rPr>
              <a:t>25360- VAUCHAMPS </a:t>
            </a:r>
          </a:p>
          <a:p>
            <a:r>
              <a:rPr lang="fr-FR" sz="1600" b="1" dirty="0" smtClean="0">
                <a:solidFill>
                  <a:schemeClr val="tx1"/>
                </a:solidFill>
              </a:rPr>
              <a:t> </a:t>
            </a:r>
            <a:r>
              <a:rPr lang="fr-FR" sz="1600" b="1" dirty="0">
                <a:solidFill>
                  <a:schemeClr val="tx1"/>
                </a:solidFill>
              </a:rPr>
              <a:t>FRANCE</a:t>
            </a:r>
            <a:endParaRPr lang="fr-FR" sz="1600" b="1" dirty="0" smtClean="0">
              <a:solidFill>
                <a:schemeClr val="tx1"/>
              </a:solidFill>
            </a:endParaRPr>
          </a:p>
          <a:p>
            <a:endParaRPr lang="fr-FR" dirty="0"/>
          </a:p>
        </p:txBody>
      </p:sp>
      <p:sp>
        <p:nvSpPr>
          <p:cNvPr id="4" name="Rectangle à coins arrondis 3"/>
          <p:cNvSpPr/>
          <p:nvPr/>
        </p:nvSpPr>
        <p:spPr>
          <a:xfrm>
            <a:off x="611560" y="476672"/>
            <a:ext cx="8064896" cy="3312368"/>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solidFill>
                  <a:schemeClr val="accent6">
                    <a:lumMod val="75000"/>
                  </a:schemeClr>
                </a:solidFill>
                <a:latin typeface="Aharoni" pitchFamily="2" charset="-79"/>
                <a:cs typeface="Aharoni" pitchFamily="2" charset="-79"/>
              </a:rPr>
              <a:t>PRATIQUER LES AUDITS INTERNES</a:t>
            </a:r>
            <a:endParaRPr lang="fr-FR" sz="3600" dirty="0">
              <a:solidFill>
                <a:schemeClr val="accent6">
                  <a:lumMod val="75000"/>
                </a:schemeClr>
              </a:solidFill>
              <a:latin typeface="Aharoni" pitchFamily="2" charset="-79"/>
              <a:cs typeface="Aharoni" pitchFamily="2" charset="-79"/>
            </a:endParaRPr>
          </a:p>
        </p:txBody>
      </p:sp>
      <p:sp>
        <p:nvSpPr>
          <p:cNvPr id="5" name="ZoneTexte 4"/>
          <p:cNvSpPr txBox="1"/>
          <p:nvPr/>
        </p:nvSpPr>
        <p:spPr>
          <a:xfrm>
            <a:off x="5220072" y="4437112"/>
            <a:ext cx="3528392" cy="646331"/>
          </a:xfrm>
          <a:prstGeom prst="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fr-FR" dirty="0" smtClean="0"/>
              <a:t>Rédacteur : Jean-François CANDAS</a:t>
            </a:r>
          </a:p>
          <a:p>
            <a:r>
              <a:rPr lang="fr-FR" dirty="0"/>
              <a:t> </a:t>
            </a:r>
            <a:r>
              <a:rPr lang="fr-FR" dirty="0" smtClean="0"/>
              <a:t>         Date : </a:t>
            </a:r>
            <a:r>
              <a:rPr lang="fr-FR" dirty="0" smtClean="0"/>
              <a:t>04/07/2014</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dirty="0"/>
          </a:p>
        </p:txBody>
      </p:sp>
      <p:sp>
        <p:nvSpPr>
          <p:cNvPr id="13" name="AutoShape 2"/>
          <p:cNvSpPr txBox="1">
            <a:spLocks noChangeArrowheads="1"/>
          </p:cNvSpPr>
          <p:nvPr/>
        </p:nvSpPr>
        <p:spPr bwMode="auto">
          <a:xfrm>
            <a:off x="395536" y="908720"/>
            <a:ext cx="8529637" cy="5302250"/>
          </a:xfrm>
          <a:prstGeom prst="roundRect">
            <a:avLst>
              <a:gd name="adj" fmla="val 16667"/>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a:ln w="19050">
            <a:solidFill>
              <a:schemeClr val="bg2"/>
            </a:solidFill>
            <a:round/>
            <a:headEnd/>
            <a:tailEnd/>
          </a:ln>
        </p:spPr>
        <p:txBody>
          <a:bodyPr vert="horz" wrap="square" lIns="92075" tIns="46038" rIns="92075" bIns="46038" numCol="1" rtlCol="0" anchor="t" anchorCtr="0" compatLnSpc="1">
            <a:prstTxWarp prst="textNoShape">
              <a:avLst/>
            </a:prstTxWarp>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Monotype Sorts" pitchFamily="2" charset="2"/>
              <a:buNone/>
              <a:tabLst/>
              <a:defRPr/>
            </a:pPr>
            <a:endParaRPr kumimoji="0" lang="fr-FR" sz="3200" b="0" i="0" u="none" strike="noStrike" kern="1200" cap="none" spc="0" normalizeH="0" baseline="0" noProof="0">
              <a:ln>
                <a:noFill/>
              </a:ln>
              <a:solidFill>
                <a:schemeClr val="tx1"/>
              </a:solidFill>
              <a:effectLst/>
              <a:uLnTx/>
              <a:uFillTx/>
              <a:latin typeface="+mn-lt"/>
              <a:ea typeface="+mn-ea"/>
              <a:cs typeface="+mn-cs"/>
            </a:endParaRPr>
          </a:p>
        </p:txBody>
      </p:sp>
      <p:sp>
        <p:nvSpPr>
          <p:cNvPr id="14" name="Text Box 4"/>
          <p:cNvSpPr txBox="1">
            <a:spLocks noChangeArrowheads="1"/>
          </p:cNvSpPr>
          <p:nvPr/>
        </p:nvSpPr>
        <p:spPr bwMode="auto">
          <a:xfrm>
            <a:off x="900361" y="1411710"/>
            <a:ext cx="7704137" cy="366712"/>
          </a:xfrm>
          <a:prstGeom prst="rect">
            <a:avLst/>
          </a:prstGeom>
          <a:solidFill>
            <a:schemeClr val="tx2"/>
          </a:solidFill>
          <a:ln w="19050">
            <a:noFill/>
            <a:miter lim="800000"/>
            <a:headEnd/>
            <a:tailEnd/>
          </a:ln>
          <a:effectLst/>
        </p:spPr>
        <p:txBody>
          <a:bodyPr>
            <a:spAutoFit/>
          </a:bodyPr>
          <a:lstStyle/>
          <a:p>
            <a:pPr indent="25400"/>
            <a:r>
              <a:rPr lang="fr-FR" sz="1800" b="1">
                <a:solidFill>
                  <a:schemeClr val="bg1"/>
                </a:solidFill>
              </a:rPr>
              <a:t>     PLAN D’AUDIT : PLANNING PRECIS</a:t>
            </a:r>
            <a:endParaRPr lang="fr-FR" sz="1600" b="1">
              <a:solidFill>
                <a:srgbClr val="800080"/>
              </a:solidFill>
            </a:endParaRPr>
          </a:p>
        </p:txBody>
      </p:sp>
      <p:sp>
        <p:nvSpPr>
          <p:cNvPr id="15" name="Text Box 5"/>
          <p:cNvSpPr txBox="1">
            <a:spLocks noChangeArrowheads="1"/>
          </p:cNvSpPr>
          <p:nvPr/>
        </p:nvSpPr>
        <p:spPr bwMode="auto">
          <a:xfrm>
            <a:off x="900361" y="2348335"/>
            <a:ext cx="7704137" cy="1057275"/>
          </a:xfrm>
          <a:prstGeom prst="rect">
            <a:avLst/>
          </a:prstGeom>
          <a:solidFill>
            <a:schemeClr val="bg1"/>
          </a:solidFill>
          <a:ln w="19050">
            <a:solidFill>
              <a:schemeClr val="tx2"/>
            </a:solidFill>
            <a:miter lim="800000"/>
            <a:headEnd/>
            <a:tailEnd/>
          </a:ln>
          <a:effectLst/>
        </p:spPr>
        <p:txBody>
          <a:bodyPr>
            <a:spAutoFit/>
          </a:bodyPr>
          <a:lstStyle/>
          <a:p>
            <a:r>
              <a:rPr lang="fr-FR" sz="1800" b="1">
                <a:solidFill>
                  <a:srgbClr val="800080"/>
                </a:solidFill>
                <a:cs typeface="Times New Roman" pitchFamily="18" charset="0"/>
              </a:rPr>
              <a:t>Le plan d’audit permet :</a:t>
            </a:r>
          </a:p>
          <a:p>
            <a:endParaRPr lang="fr-FR" sz="800" b="1">
              <a:solidFill>
                <a:srgbClr val="800080"/>
              </a:solidFill>
              <a:cs typeface="Times New Roman" pitchFamily="18" charset="0"/>
            </a:endParaRPr>
          </a:p>
          <a:p>
            <a:pPr algn="l"/>
            <a:r>
              <a:rPr lang="fr-FR" sz="1800" b="1">
                <a:solidFill>
                  <a:schemeClr val="tx2"/>
                </a:solidFill>
                <a:cs typeface="Times New Roman" pitchFamily="18" charset="0"/>
              </a:rPr>
              <a:t>D’organiser l’examen de la situation à auditer d’une manière logique, d’en préciser la chronologie et les interlocuteurs principaux.</a:t>
            </a:r>
            <a:endParaRPr lang="fr-FR" sz="1400" b="1">
              <a:solidFill>
                <a:schemeClr val="tx2"/>
              </a:solidFill>
              <a:cs typeface="Times New Roman" pitchFamily="18" charset="0"/>
            </a:endParaRPr>
          </a:p>
        </p:txBody>
      </p:sp>
      <p:sp>
        <p:nvSpPr>
          <p:cNvPr id="16" name="Rectangle 6"/>
          <p:cNvSpPr>
            <a:spLocks noChangeArrowheads="1"/>
          </p:cNvSpPr>
          <p:nvPr/>
        </p:nvSpPr>
        <p:spPr bwMode="auto">
          <a:xfrm>
            <a:off x="2771800" y="908720"/>
            <a:ext cx="3744689"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Documents de travail</a:t>
            </a:r>
          </a:p>
        </p:txBody>
      </p:sp>
      <p:sp>
        <p:nvSpPr>
          <p:cNvPr id="17" name="AutoShape 7"/>
          <p:cNvSpPr>
            <a:spLocks noChangeArrowheads="1"/>
          </p:cNvSpPr>
          <p:nvPr/>
        </p:nvSpPr>
        <p:spPr bwMode="auto">
          <a:xfrm>
            <a:off x="4500811" y="1845097"/>
            <a:ext cx="433387"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18" name="Text Box 8"/>
          <p:cNvSpPr txBox="1">
            <a:spLocks noChangeArrowheads="1"/>
          </p:cNvSpPr>
          <p:nvPr/>
        </p:nvSpPr>
        <p:spPr bwMode="auto">
          <a:xfrm>
            <a:off x="900361" y="4219997"/>
            <a:ext cx="7704137" cy="915988"/>
          </a:xfrm>
          <a:prstGeom prst="rect">
            <a:avLst/>
          </a:prstGeom>
          <a:solidFill>
            <a:schemeClr val="tx2"/>
          </a:solidFill>
          <a:ln w="19050">
            <a:noFill/>
            <a:miter lim="800000"/>
            <a:headEnd/>
            <a:tailEnd/>
          </a:ln>
          <a:effectLst/>
        </p:spPr>
        <p:txBody>
          <a:bodyPr>
            <a:spAutoFit/>
          </a:bodyPr>
          <a:lstStyle/>
          <a:p>
            <a:pPr indent="25400" algn="l"/>
            <a:r>
              <a:rPr lang="fr-FR" sz="1800" b="1" i="1">
                <a:solidFill>
                  <a:schemeClr val="bg2"/>
                </a:solidFill>
              </a:rPr>
              <a:t>N’est pas une exigence de l’ISO 9001 mais est préconisé dans l’ISO 19011.</a:t>
            </a:r>
          </a:p>
          <a:p>
            <a:pPr indent="25400" algn="l"/>
            <a:r>
              <a:rPr lang="fr-FR" sz="1800" b="1" i="1">
                <a:solidFill>
                  <a:schemeClr val="bg2"/>
                </a:solidFill>
              </a:rPr>
              <a:t>Précise le programme d’audit préalablement établi.</a:t>
            </a:r>
          </a:p>
          <a:p>
            <a:pPr indent="25400" algn="l"/>
            <a:r>
              <a:rPr lang="fr-FR" sz="1800" b="1" i="1">
                <a:solidFill>
                  <a:schemeClr val="bg2"/>
                </a:solidFill>
              </a:rPr>
              <a:t>Est un fil conducteur indispensable pour l’investigation des auditeurs.</a:t>
            </a:r>
            <a:endParaRPr lang="fr-FR" sz="1600" b="1" i="1">
              <a:solidFill>
                <a:schemeClr val="bg2"/>
              </a:solidFill>
            </a:endParaRPr>
          </a:p>
        </p:txBody>
      </p:sp>
      <p:pic>
        <p:nvPicPr>
          <p:cNvPr id="19" name="Picture 9" descr="attention"/>
          <p:cNvPicPr>
            <a:picLocks noGrp="1" noChangeAspect="1" noChangeArrowheads="1"/>
          </p:cNvPicPr>
          <p:nvPr>
            <p:ph sz="half" idx="4294967295"/>
          </p:nvPr>
        </p:nvPicPr>
        <p:blipFill>
          <a:blip r:embed="rId2" cstate="print"/>
          <a:srcRect/>
          <a:stretch>
            <a:fillRect/>
          </a:stretch>
        </p:blipFill>
        <p:spPr bwMode="auto">
          <a:xfrm>
            <a:off x="468561" y="3788197"/>
            <a:ext cx="358775" cy="358775"/>
          </a:xfrm>
          <a:prstGeom prst="rect">
            <a:avLst/>
          </a:prstGeom>
          <a:noFill/>
          <a:ln>
            <a:miter lim="800000"/>
            <a:headEnd/>
            <a:tailEnd/>
          </a:ln>
        </p:spPr>
      </p:pic>
      <p:sp>
        <p:nvSpPr>
          <p:cNvPr id="20" name="Text Box 10"/>
          <p:cNvSpPr txBox="1">
            <a:spLocks noChangeArrowheads="1"/>
          </p:cNvSpPr>
          <p:nvPr/>
        </p:nvSpPr>
        <p:spPr bwMode="auto">
          <a:xfrm>
            <a:off x="900361" y="3788197"/>
            <a:ext cx="7704137" cy="385763"/>
          </a:xfrm>
          <a:prstGeom prst="rect">
            <a:avLst/>
          </a:prstGeom>
          <a:solidFill>
            <a:schemeClr val="bg1"/>
          </a:solidFill>
          <a:ln w="19050">
            <a:solidFill>
              <a:schemeClr val="tx2"/>
            </a:solidFill>
            <a:miter lim="800000"/>
            <a:headEnd/>
            <a:tailEnd/>
          </a:ln>
          <a:effectLst/>
        </p:spPr>
        <p:txBody>
          <a:bodyPr>
            <a:spAutoFit/>
          </a:bodyPr>
          <a:lstStyle/>
          <a:p>
            <a:r>
              <a:rPr lang="fr-FR" sz="1800" b="1">
                <a:solidFill>
                  <a:srgbClr val="800080"/>
                </a:solidFill>
                <a:cs typeface="Times New Roman" pitchFamily="18" charset="0"/>
              </a:rPr>
              <a:t>Le plan d’audit :</a:t>
            </a:r>
            <a:endParaRPr lang="fr-FR" sz="1400" b="1">
              <a:solidFill>
                <a:srgbClr val="3366FF"/>
              </a:solidFill>
              <a:cs typeface="Times New Roman" pitchFamily="18" charset="0"/>
            </a:endParaRPr>
          </a:p>
        </p:txBody>
      </p:sp>
      <p:sp>
        <p:nvSpPr>
          <p:cNvPr id="11" name="Rectangle 3"/>
          <p:cNvSpPr>
            <a:spLocks noGrp="1" noChangeArrowheads="1"/>
          </p:cNvSpPr>
          <p:nvPr>
            <p:ph type="title"/>
          </p:nvPr>
        </p:nvSpPr>
        <p:spPr bwMode="auto">
          <a:xfrm>
            <a:off x="179512" y="116632"/>
            <a:ext cx="8837612" cy="472480"/>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1 : La préparation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a:p>
        </p:txBody>
      </p:sp>
      <p:sp>
        <p:nvSpPr>
          <p:cNvPr id="5" name="AutoShape 22"/>
          <p:cNvSpPr txBox="1">
            <a:spLocks noChangeArrowheads="1"/>
          </p:cNvSpPr>
          <p:nvPr/>
        </p:nvSpPr>
        <p:spPr bwMode="auto">
          <a:xfrm>
            <a:off x="467544" y="692696"/>
            <a:ext cx="8385175" cy="5302250"/>
          </a:xfrm>
          <a:prstGeom prst="roundRect">
            <a:avLst>
              <a:gd name="adj" fmla="val 16667"/>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a:ln w="19050">
            <a:solidFill>
              <a:schemeClr val="bg2"/>
            </a:solidFill>
            <a:round/>
            <a:headEnd/>
            <a:tailEnd/>
          </a:ln>
        </p:spPr>
        <p:txBody>
          <a:bodyPr vert="horz" wrap="square" lIns="92075" tIns="46038" rIns="92075" bIns="46038" numCol="1" rtlCol="0" anchor="t" anchorCtr="0" compatLnSpc="1">
            <a:prstTxWarp prst="textNoShape">
              <a:avLst/>
            </a:prstTxWarp>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Monotype Sorts" pitchFamily="2" charset="2"/>
              <a:buNone/>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 Box 4"/>
          <p:cNvSpPr txBox="1">
            <a:spLocks noChangeArrowheads="1"/>
          </p:cNvSpPr>
          <p:nvPr/>
        </p:nvSpPr>
        <p:spPr bwMode="auto">
          <a:xfrm>
            <a:off x="1115815" y="1268959"/>
            <a:ext cx="7346950" cy="366712"/>
          </a:xfrm>
          <a:prstGeom prst="rect">
            <a:avLst/>
          </a:prstGeom>
          <a:solidFill>
            <a:schemeClr val="tx2"/>
          </a:solidFill>
          <a:ln w="19050">
            <a:noFill/>
            <a:miter lim="800000"/>
            <a:headEnd/>
            <a:tailEnd/>
          </a:ln>
          <a:effectLst/>
        </p:spPr>
        <p:txBody>
          <a:bodyPr>
            <a:spAutoFit/>
          </a:bodyPr>
          <a:lstStyle/>
          <a:p>
            <a:pPr indent="25400" algn="ctr"/>
            <a:r>
              <a:rPr lang="fr-FR" sz="1800" b="1">
                <a:solidFill>
                  <a:schemeClr val="bg1"/>
                </a:solidFill>
              </a:rPr>
              <a:t>     LISTE DE VERIFICATION / GUIDE D’AUDIT</a:t>
            </a:r>
            <a:endParaRPr lang="fr-FR" sz="1600" b="1">
              <a:solidFill>
                <a:srgbClr val="800080"/>
              </a:solidFill>
            </a:endParaRPr>
          </a:p>
        </p:txBody>
      </p:sp>
      <p:sp>
        <p:nvSpPr>
          <p:cNvPr id="7" name="Text Box 5"/>
          <p:cNvSpPr txBox="1">
            <a:spLocks noChangeArrowheads="1"/>
          </p:cNvSpPr>
          <p:nvPr/>
        </p:nvSpPr>
        <p:spPr bwMode="auto">
          <a:xfrm>
            <a:off x="1115815" y="2203996"/>
            <a:ext cx="7343775" cy="1606550"/>
          </a:xfrm>
          <a:prstGeom prst="rect">
            <a:avLst/>
          </a:prstGeom>
          <a:solidFill>
            <a:schemeClr val="bg1"/>
          </a:solidFill>
          <a:ln w="19050">
            <a:solidFill>
              <a:schemeClr val="tx2"/>
            </a:solidFill>
            <a:miter lim="800000"/>
            <a:headEnd/>
            <a:tailEnd/>
          </a:ln>
          <a:effectLst/>
        </p:spPr>
        <p:txBody>
          <a:bodyPr>
            <a:spAutoFit/>
          </a:bodyPr>
          <a:lstStyle/>
          <a:p>
            <a:r>
              <a:rPr lang="fr-FR" sz="1800" b="1">
                <a:solidFill>
                  <a:srgbClr val="800080"/>
                </a:solidFill>
                <a:cs typeface="Times New Roman" pitchFamily="18" charset="0"/>
              </a:rPr>
              <a:t>Le questionnaire d’audit permet :</a:t>
            </a:r>
          </a:p>
          <a:p>
            <a:endParaRPr lang="fr-FR" sz="800" b="1">
              <a:solidFill>
                <a:srgbClr val="800080"/>
              </a:solidFill>
              <a:cs typeface="Times New Roman" pitchFamily="18" charset="0"/>
            </a:endParaRPr>
          </a:p>
          <a:p>
            <a:pPr algn="l">
              <a:buFontTx/>
              <a:buBlip>
                <a:blip r:embed="rId2"/>
              </a:buBlip>
            </a:pPr>
            <a:r>
              <a:rPr lang="fr-FR" sz="1800" b="1">
                <a:solidFill>
                  <a:srgbClr val="800080"/>
                </a:solidFill>
                <a:cs typeface="Times New Roman" pitchFamily="18" charset="0"/>
              </a:rPr>
              <a:t> </a:t>
            </a:r>
            <a:r>
              <a:rPr lang="fr-FR" sz="1800" b="1">
                <a:solidFill>
                  <a:schemeClr val="tx2"/>
                </a:solidFill>
                <a:cs typeface="Times New Roman" pitchFamily="18" charset="0"/>
              </a:rPr>
              <a:t>d’avoir un fil conducteur lors de l’audit.</a:t>
            </a:r>
          </a:p>
          <a:p>
            <a:pPr algn="l">
              <a:buFontTx/>
              <a:buBlip>
                <a:blip r:embed="rId2"/>
              </a:buBlip>
            </a:pPr>
            <a:r>
              <a:rPr lang="fr-FR" sz="1800" b="1">
                <a:solidFill>
                  <a:schemeClr val="tx2"/>
                </a:solidFill>
                <a:cs typeface="Times New Roman" pitchFamily="18" charset="0"/>
              </a:rPr>
              <a:t> de lister tous les éléments du Système Qualité à auditer.</a:t>
            </a:r>
          </a:p>
          <a:p>
            <a:pPr algn="l">
              <a:buFontTx/>
              <a:buBlip>
                <a:blip r:embed="rId2"/>
              </a:buBlip>
            </a:pPr>
            <a:r>
              <a:rPr lang="fr-FR" sz="1800" b="1">
                <a:solidFill>
                  <a:schemeClr val="tx2"/>
                </a:solidFill>
                <a:cs typeface="Times New Roman" pitchFamily="18" charset="0"/>
              </a:rPr>
              <a:t> de s’assurer du respect du plan d’audit.</a:t>
            </a:r>
          </a:p>
          <a:p>
            <a:pPr algn="l">
              <a:buFontTx/>
              <a:buBlip>
                <a:blip r:embed="rId2"/>
              </a:buBlip>
            </a:pPr>
            <a:r>
              <a:rPr lang="fr-FR" sz="1800" b="1">
                <a:solidFill>
                  <a:schemeClr val="tx2"/>
                </a:solidFill>
                <a:cs typeface="Times New Roman" pitchFamily="18" charset="0"/>
              </a:rPr>
              <a:t> d’enregistrer les observations.</a:t>
            </a:r>
            <a:endParaRPr lang="fr-FR" sz="1400" b="1">
              <a:solidFill>
                <a:schemeClr val="tx2"/>
              </a:solidFill>
              <a:cs typeface="Times New Roman" pitchFamily="18" charset="0"/>
            </a:endParaRPr>
          </a:p>
        </p:txBody>
      </p:sp>
      <p:sp>
        <p:nvSpPr>
          <p:cNvPr id="8" name="Rectangle 7"/>
          <p:cNvSpPr>
            <a:spLocks noChangeArrowheads="1"/>
          </p:cNvSpPr>
          <p:nvPr/>
        </p:nvSpPr>
        <p:spPr bwMode="auto">
          <a:xfrm>
            <a:off x="2627784" y="764134"/>
            <a:ext cx="3888706"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Documents de travail</a:t>
            </a:r>
          </a:p>
        </p:txBody>
      </p:sp>
      <p:sp>
        <p:nvSpPr>
          <p:cNvPr id="9" name="AutoShape 9"/>
          <p:cNvSpPr>
            <a:spLocks noChangeArrowheads="1"/>
          </p:cNvSpPr>
          <p:nvPr/>
        </p:nvSpPr>
        <p:spPr bwMode="auto">
          <a:xfrm>
            <a:off x="4571802" y="1700759"/>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10" name="Text Box 11"/>
          <p:cNvSpPr txBox="1">
            <a:spLocks noChangeArrowheads="1"/>
          </p:cNvSpPr>
          <p:nvPr/>
        </p:nvSpPr>
        <p:spPr bwMode="auto">
          <a:xfrm>
            <a:off x="1115815" y="4580484"/>
            <a:ext cx="7346950" cy="1190625"/>
          </a:xfrm>
          <a:prstGeom prst="rect">
            <a:avLst/>
          </a:prstGeom>
          <a:solidFill>
            <a:schemeClr val="tx2"/>
          </a:solidFill>
          <a:ln w="19050">
            <a:noFill/>
            <a:miter lim="800000"/>
            <a:headEnd/>
            <a:tailEnd/>
          </a:ln>
          <a:effectLst/>
        </p:spPr>
        <p:txBody>
          <a:bodyPr>
            <a:spAutoFit/>
          </a:bodyPr>
          <a:lstStyle/>
          <a:p>
            <a:pPr indent="25400" algn="l"/>
            <a:r>
              <a:rPr lang="fr-FR" sz="1800" b="1" i="1" dirty="0">
                <a:solidFill>
                  <a:schemeClr val="bg2"/>
                </a:solidFill>
              </a:rPr>
              <a:t>N’est pas une exigence de l’ISO 9001.</a:t>
            </a:r>
          </a:p>
          <a:p>
            <a:pPr indent="25400" algn="l"/>
            <a:r>
              <a:rPr lang="fr-FR" sz="1800" b="1" i="1" dirty="0">
                <a:solidFill>
                  <a:schemeClr val="bg2"/>
                </a:solidFill>
              </a:rPr>
              <a:t>Le questionnaire audit interne est construit en 5 parties : Pilotage/Fonctionnement/Modalités de surveillance/Amélioration/Documentation</a:t>
            </a:r>
          </a:p>
        </p:txBody>
      </p:sp>
      <p:pic>
        <p:nvPicPr>
          <p:cNvPr id="11" name="Picture 19" descr="attention"/>
          <p:cNvPicPr>
            <a:picLocks noChangeAspect="1" noChangeArrowheads="1"/>
          </p:cNvPicPr>
          <p:nvPr/>
        </p:nvPicPr>
        <p:blipFill>
          <a:blip r:embed="rId3" cstate="print"/>
          <a:srcRect/>
          <a:stretch>
            <a:fillRect/>
          </a:stretch>
        </p:blipFill>
        <p:spPr bwMode="auto">
          <a:xfrm>
            <a:off x="684015" y="4148684"/>
            <a:ext cx="358775" cy="358775"/>
          </a:xfrm>
          <a:prstGeom prst="rect">
            <a:avLst/>
          </a:prstGeom>
          <a:noFill/>
          <a:ln>
            <a:miter lim="800000"/>
            <a:headEnd/>
            <a:tailEnd/>
          </a:ln>
        </p:spPr>
      </p:pic>
      <p:sp>
        <p:nvSpPr>
          <p:cNvPr id="12" name="Text Box 23"/>
          <p:cNvSpPr txBox="1">
            <a:spLocks noChangeArrowheads="1"/>
          </p:cNvSpPr>
          <p:nvPr/>
        </p:nvSpPr>
        <p:spPr bwMode="auto">
          <a:xfrm>
            <a:off x="1115815" y="4148684"/>
            <a:ext cx="7343775" cy="385762"/>
          </a:xfrm>
          <a:prstGeom prst="rect">
            <a:avLst/>
          </a:prstGeom>
          <a:solidFill>
            <a:schemeClr val="bg1"/>
          </a:solidFill>
          <a:ln w="19050">
            <a:solidFill>
              <a:schemeClr val="tx2"/>
            </a:solidFill>
            <a:miter lim="800000"/>
            <a:headEnd/>
            <a:tailEnd/>
          </a:ln>
          <a:effectLst/>
        </p:spPr>
        <p:txBody>
          <a:bodyPr>
            <a:spAutoFit/>
          </a:bodyPr>
          <a:lstStyle/>
          <a:p>
            <a:r>
              <a:rPr lang="fr-FR" sz="1800" b="1">
                <a:solidFill>
                  <a:srgbClr val="800080"/>
                </a:solidFill>
                <a:cs typeface="Times New Roman" pitchFamily="18" charset="0"/>
              </a:rPr>
              <a:t>Le questionnaire d’audit :</a:t>
            </a:r>
            <a:endParaRPr lang="fr-FR" sz="1400" b="1">
              <a:solidFill>
                <a:srgbClr val="3366FF"/>
              </a:solidFill>
              <a:cs typeface="Times New Roman" pitchFamily="18" charset="0"/>
            </a:endParaRPr>
          </a:p>
        </p:txBody>
      </p:sp>
      <p:sp>
        <p:nvSpPr>
          <p:cNvPr id="13" name="Rectangle 3"/>
          <p:cNvSpPr>
            <a:spLocks noGrp="1" noChangeArrowheads="1"/>
          </p:cNvSpPr>
          <p:nvPr>
            <p:ph type="title"/>
          </p:nvPr>
        </p:nvSpPr>
        <p:spPr bwMode="auto">
          <a:xfrm>
            <a:off x="179512" y="116632"/>
            <a:ext cx="8837612" cy="472480"/>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1 : La préparation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a:p>
        </p:txBody>
      </p:sp>
      <p:sp>
        <p:nvSpPr>
          <p:cNvPr id="5" name="Rectangle 3"/>
          <p:cNvSpPr>
            <a:spLocks noGrp="1" noChangeArrowheads="1"/>
          </p:cNvSpPr>
          <p:nvPr>
            <p:ph type="title"/>
          </p:nvPr>
        </p:nvSpPr>
        <p:spPr bwMode="auto">
          <a:xfrm>
            <a:off x="179512" y="116632"/>
            <a:ext cx="8837612" cy="472480"/>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2 </a:t>
            </a:r>
            <a:r>
              <a:rPr lang="fr-FR" sz="2800" dirty="0">
                <a:solidFill>
                  <a:srgbClr val="003399"/>
                </a:solidFill>
              </a:rPr>
              <a:t>: </a:t>
            </a:r>
            <a:r>
              <a:rPr lang="fr-FR" sz="2800" dirty="0" smtClean="0">
                <a:solidFill>
                  <a:srgbClr val="003399"/>
                </a:solidFill>
              </a:rPr>
              <a:t>Réalisation de l’audit</a:t>
            </a:r>
            <a:endParaRPr lang="fr-FR" sz="2800" dirty="0">
              <a:solidFill>
                <a:srgbClr val="003399"/>
              </a:solidFill>
            </a:endParaRPr>
          </a:p>
        </p:txBody>
      </p:sp>
      <p:sp>
        <p:nvSpPr>
          <p:cNvPr id="20" name="Rectangle à coins arrondis 19"/>
          <p:cNvSpPr/>
          <p:nvPr/>
        </p:nvSpPr>
        <p:spPr>
          <a:xfrm>
            <a:off x="539552" y="836712"/>
            <a:ext cx="8064896" cy="540060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21" name="Text Box 4"/>
          <p:cNvSpPr txBox="1">
            <a:spLocks noChangeArrowheads="1"/>
          </p:cNvSpPr>
          <p:nvPr/>
        </p:nvSpPr>
        <p:spPr bwMode="auto">
          <a:xfrm>
            <a:off x="2216150" y="1844675"/>
            <a:ext cx="5905500" cy="369332"/>
          </a:xfrm>
          <a:prstGeom prst="rect">
            <a:avLst/>
          </a:prstGeom>
          <a:solidFill>
            <a:schemeClr val="tx2"/>
          </a:solidFill>
          <a:ln w="19050">
            <a:solidFill>
              <a:schemeClr val="tx2"/>
            </a:solidFill>
            <a:miter lim="800000"/>
            <a:headEnd/>
            <a:tailEnd/>
          </a:ln>
          <a:effectLst/>
        </p:spPr>
        <p:txBody>
          <a:bodyPr>
            <a:spAutoFit/>
          </a:bodyPr>
          <a:lstStyle/>
          <a:p>
            <a:pPr indent="25400"/>
            <a:r>
              <a:rPr lang="fr-FR" b="1">
                <a:solidFill>
                  <a:schemeClr val="bg1"/>
                </a:solidFill>
              </a:rPr>
              <a:t>La réunion d’ouverture                   </a:t>
            </a:r>
            <a:endParaRPr lang="fr-FR" b="1">
              <a:solidFill>
                <a:srgbClr val="800080"/>
              </a:solidFill>
            </a:endParaRPr>
          </a:p>
        </p:txBody>
      </p:sp>
      <p:sp>
        <p:nvSpPr>
          <p:cNvPr id="22" name="Text Box 5"/>
          <p:cNvSpPr txBox="1">
            <a:spLocks noChangeArrowheads="1"/>
          </p:cNvSpPr>
          <p:nvPr/>
        </p:nvSpPr>
        <p:spPr bwMode="auto">
          <a:xfrm>
            <a:off x="2216150" y="2420938"/>
            <a:ext cx="5905500" cy="369332"/>
          </a:xfrm>
          <a:prstGeom prst="rect">
            <a:avLst/>
          </a:prstGeom>
          <a:solidFill>
            <a:schemeClr val="tx2"/>
          </a:solidFill>
          <a:ln w="19050">
            <a:solidFill>
              <a:schemeClr val="tx2"/>
            </a:solidFill>
            <a:miter lim="800000"/>
            <a:headEnd/>
            <a:tailEnd/>
          </a:ln>
          <a:effectLst/>
        </p:spPr>
        <p:txBody>
          <a:bodyPr>
            <a:spAutoFit/>
          </a:bodyPr>
          <a:lstStyle/>
          <a:p>
            <a:pPr>
              <a:tabLst>
                <a:tab pos="0" algn="l"/>
              </a:tabLst>
            </a:pPr>
            <a:r>
              <a:rPr lang="fr-FR" b="1">
                <a:solidFill>
                  <a:schemeClr val="bg1"/>
                </a:solidFill>
              </a:rPr>
              <a:t>La phase active de l’audit          </a:t>
            </a:r>
            <a:r>
              <a:rPr lang="fr-FR" b="1">
                <a:solidFill>
                  <a:srgbClr val="800080"/>
                </a:solidFill>
              </a:rPr>
              <a:t>- le questionnement -</a:t>
            </a:r>
            <a:endParaRPr lang="fr-FR" b="1">
              <a:solidFill>
                <a:srgbClr val="800080"/>
              </a:solidFill>
              <a:sym typeface="Wingdings" pitchFamily="2" charset="2"/>
            </a:endParaRPr>
          </a:p>
        </p:txBody>
      </p:sp>
      <p:sp>
        <p:nvSpPr>
          <p:cNvPr id="23" name="Text Box 6"/>
          <p:cNvSpPr txBox="1">
            <a:spLocks noChangeArrowheads="1"/>
          </p:cNvSpPr>
          <p:nvPr/>
        </p:nvSpPr>
        <p:spPr bwMode="auto">
          <a:xfrm>
            <a:off x="2216150" y="3573463"/>
            <a:ext cx="5905500" cy="369332"/>
          </a:xfrm>
          <a:prstGeom prst="rect">
            <a:avLst/>
          </a:prstGeom>
          <a:solidFill>
            <a:schemeClr val="tx2"/>
          </a:solidFill>
          <a:ln w="19050">
            <a:solidFill>
              <a:schemeClr val="tx2"/>
            </a:solidFill>
            <a:miter lim="800000"/>
            <a:headEnd/>
            <a:tailEnd/>
          </a:ln>
          <a:effectLst/>
        </p:spPr>
        <p:txBody>
          <a:bodyPr>
            <a:spAutoFit/>
          </a:bodyPr>
          <a:lstStyle/>
          <a:p>
            <a:r>
              <a:rPr lang="fr-FR" b="1">
                <a:solidFill>
                  <a:schemeClr val="bg1"/>
                </a:solidFill>
              </a:rPr>
              <a:t>Les constatations d’audits   </a:t>
            </a:r>
            <a:r>
              <a:rPr lang="fr-FR" b="1">
                <a:solidFill>
                  <a:srgbClr val="800080"/>
                </a:solidFill>
                <a:sym typeface="Wingdings" pitchFamily="2" charset="2"/>
              </a:rPr>
              <a:t>- classement &amp; formulation -</a:t>
            </a:r>
          </a:p>
        </p:txBody>
      </p:sp>
      <p:sp>
        <p:nvSpPr>
          <p:cNvPr id="24" name="Rectangle 7"/>
          <p:cNvSpPr>
            <a:spLocks noChangeArrowheads="1"/>
          </p:cNvSpPr>
          <p:nvPr/>
        </p:nvSpPr>
        <p:spPr bwMode="auto">
          <a:xfrm>
            <a:off x="3131840" y="1196752"/>
            <a:ext cx="3240087"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Étapes Clés</a:t>
            </a:r>
          </a:p>
        </p:txBody>
      </p:sp>
      <p:sp>
        <p:nvSpPr>
          <p:cNvPr id="25" name="Text Box 8"/>
          <p:cNvSpPr txBox="1">
            <a:spLocks noChangeArrowheads="1"/>
          </p:cNvSpPr>
          <p:nvPr/>
        </p:nvSpPr>
        <p:spPr bwMode="auto">
          <a:xfrm>
            <a:off x="2216150" y="2997200"/>
            <a:ext cx="5905500" cy="369332"/>
          </a:xfrm>
          <a:prstGeom prst="rect">
            <a:avLst/>
          </a:prstGeom>
          <a:solidFill>
            <a:schemeClr val="tx2"/>
          </a:solidFill>
          <a:ln w="19050">
            <a:solidFill>
              <a:schemeClr val="tx2"/>
            </a:solidFill>
            <a:miter lim="800000"/>
            <a:headEnd/>
            <a:tailEnd/>
          </a:ln>
          <a:effectLst/>
        </p:spPr>
        <p:txBody>
          <a:bodyPr>
            <a:spAutoFit/>
          </a:bodyPr>
          <a:lstStyle/>
          <a:p>
            <a:pPr>
              <a:tabLst>
                <a:tab pos="0" algn="l"/>
              </a:tabLst>
            </a:pPr>
            <a:r>
              <a:rPr lang="fr-FR" b="1">
                <a:solidFill>
                  <a:schemeClr val="bg1"/>
                </a:solidFill>
              </a:rPr>
              <a:t>La prise de notes en audit</a:t>
            </a:r>
            <a:endParaRPr lang="fr-FR" b="1">
              <a:solidFill>
                <a:srgbClr val="800080"/>
              </a:solidFill>
              <a:sym typeface="Wingdings" pitchFamily="2" charset="2"/>
            </a:endParaRPr>
          </a:p>
        </p:txBody>
      </p:sp>
      <p:sp>
        <p:nvSpPr>
          <p:cNvPr id="26" name="Text Box 9"/>
          <p:cNvSpPr txBox="1">
            <a:spLocks noChangeArrowheads="1"/>
          </p:cNvSpPr>
          <p:nvPr/>
        </p:nvSpPr>
        <p:spPr bwMode="auto">
          <a:xfrm>
            <a:off x="2216150" y="4149725"/>
            <a:ext cx="5905500" cy="369332"/>
          </a:xfrm>
          <a:prstGeom prst="rect">
            <a:avLst/>
          </a:prstGeom>
          <a:solidFill>
            <a:schemeClr val="tx2"/>
          </a:solidFill>
          <a:ln w="19050">
            <a:solidFill>
              <a:schemeClr val="tx2"/>
            </a:solidFill>
            <a:miter lim="800000"/>
            <a:headEnd/>
            <a:tailEnd/>
          </a:ln>
          <a:effectLst/>
        </p:spPr>
        <p:txBody>
          <a:bodyPr>
            <a:spAutoFit/>
          </a:bodyPr>
          <a:lstStyle/>
          <a:p>
            <a:pPr>
              <a:tabLst>
                <a:tab pos="0" algn="l"/>
              </a:tabLst>
            </a:pPr>
            <a:r>
              <a:rPr lang="fr-FR" b="1">
                <a:solidFill>
                  <a:schemeClr val="bg1"/>
                </a:solidFill>
              </a:rPr>
              <a:t>La préparation de la réunion de clôture</a:t>
            </a:r>
            <a:endParaRPr lang="fr-FR" b="1">
              <a:solidFill>
                <a:srgbClr val="800080"/>
              </a:solidFill>
              <a:sym typeface="Wingdings" pitchFamily="2" charset="2"/>
            </a:endParaRPr>
          </a:p>
        </p:txBody>
      </p:sp>
      <p:sp>
        <p:nvSpPr>
          <p:cNvPr id="27" name="Text Box 10"/>
          <p:cNvSpPr txBox="1">
            <a:spLocks noChangeArrowheads="1"/>
          </p:cNvSpPr>
          <p:nvPr/>
        </p:nvSpPr>
        <p:spPr bwMode="auto">
          <a:xfrm>
            <a:off x="2216150" y="4724400"/>
            <a:ext cx="5905500" cy="369332"/>
          </a:xfrm>
          <a:prstGeom prst="rect">
            <a:avLst/>
          </a:prstGeom>
          <a:solidFill>
            <a:schemeClr val="tx2"/>
          </a:solidFill>
          <a:ln w="19050">
            <a:solidFill>
              <a:schemeClr val="tx2"/>
            </a:solidFill>
            <a:miter lim="800000"/>
            <a:headEnd/>
            <a:tailEnd/>
          </a:ln>
          <a:effectLst/>
        </p:spPr>
        <p:txBody>
          <a:bodyPr>
            <a:spAutoFit/>
          </a:bodyPr>
          <a:lstStyle/>
          <a:p>
            <a:r>
              <a:rPr lang="fr-FR" b="1">
                <a:solidFill>
                  <a:schemeClr val="bg1"/>
                </a:solidFill>
              </a:rPr>
              <a:t>La réunion de clôture</a:t>
            </a:r>
            <a:endParaRPr lang="fr-FR" b="1">
              <a:solidFill>
                <a:srgbClr val="800080"/>
              </a:solidFill>
              <a:sym typeface="Wingdings" pitchFamily="2" charset="2"/>
            </a:endParaRPr>
          </a:p>
        </p:txBody>
      </p:sp>
      <p:sp>
        <p:nvSpPr>
          <p:cNvPr id="28" name="Text Box 11"/>
          <p:cNvSpPr txBox="1">
            <a:spLocks noChangeArrowheads="1"/>
          </p:cNvSpPr>
          <p:nvPr/>
        </p:nvSpPr>
        <p:spPr bwMode="auto">
          <a:xfrm>
            <a:off x="1712913" y="1844675"/>
            <a:ext cx="431800" cy="415925"/>
          </a:xfrm>
          <a:prstGeom prst="rect">
            <a:avLst/>
          </a:prstGeom>
          <a:solidFill>
            <a:schemeClr val="bg1"/>
          </a:solidFill>
          <a:ln w="19050">
            <a:solidFill>
              <a:schemeClr val="tx2"/>
            </a:solidFill>
            <a:miter lim="800000"/>
            <a:headEnd/>
            <a:tailEnd/>
          </a:ln>
          <a:effectLst/>
        </p:spPr>
        <p:txBody>
          <a:bodyPr>
            <a:spAutoFit/>
          </a:bodyPr>
          <a:lstStyle/>
          <a:p>
            <a:pPr algn="ctr"/>
            <a:endParaRPr lang="fr-FR" sz="200" b="1" dirty="0">
              <a:cs typeface="Times New Roman" pitchFamily="18" charset="0"/>
            </a:endParaRPr>
          </a:p>
          <a:p>
            <a:pPr algn="ctr"/>
            <a:r>
              <a:rPr lang="fr-FR" sz="1600" b="1" dirty="0">
                <a:cs typeface="Times New Roman" pitchFamily="18" charset="0"/>
              </a:rPr>
              <a:t>1</a:t>
            </a:r>
          </a:p>
          <a:p>
            <a:endParaRPr lang="fr-FR" sz="200" b="1" dirty="0">
              <a:solidFill>
                <a:srgbClr val="800080"/>
              </a:solidFill>
              <a:cs typeface="Times New Roman" pitchFamily="18" charset="0"/>
            </a:endParaRPr>
          </a:p>
        </p:txBody>
      </p:sp>
      <p:sp>
        <p:nvSpPr>
          <p:cNvPr id="29" name="Text Box 12"/>
          <p:cNvSpPr txBox="1">
            <a:spLocks noChangeArrowheads="1"/>
          </p:cNvSpPr>
          <p:nvPr/>
        </p:nvSpPr>
        <p:spPr bwMode="auto">
          <a:xfrm>
            <a:off x="1712913" y="4149725"/>
            <a:ext cx="431800" cy="415925"/>
          </a:xfrm>
          <a:prstGeom prst="rect">
            <a:avLst/>
          </a:prstGeom>
          <a:solidFill>
            <a:schemeClr val="bg1"/>
          </a:solidFill>
          <a:ln w="19050">
            <a:solidFill>
              <a:schemeClr val="tx2"/>
            </a:solidFill>
            <a:miter lim="800000"/>
            <a:headEnd/>
            <a:tailEnd/>
          </a:ln>
          <a:effectLst/>
        </p:spPr>
        <p:txBody>
          <a:bodyPr>
            <a:spAutoFit/>
          </a:bodyPr>
          <a:lstStyle/>
          <a:p>
            <a:endParaRPr lang="fr-FR" sz="200" b="1" dirty="0">
              <a:solidFill>
                <a:schemeClr val="bg2"/>
              </a:solidFill>
              <a:cs typeface="Times New Roman" pitchFamily="18" charset="0"/>
            </a:endParaRPr>
          </a:p>
          <a:p>
            <a:pPr algn="ctr"/>
            <a:r>
              <a:rPr lang="fr-FR" sz="1600" b="1" dirty="0">
                <a:cs typeface="Times New Roman" pitchFamily="18" charset="0"/>
              </a:rPr>
              <a:t>5</a:t>
            </a:r>
          </a:p>
          <a:p>
            <a:endParaRPr lang="fr-FR" sz="200" b="1" dirty="0">
              <a:solidFill>
                <a:srgbClr val="800080"/>
              </a:solidFill>
              <a:cs typeface="Times New Roman" pitchFamily="18" charset="0"/>
            </a:endParaRPr>
          </a:p>
        </p:txBody>
      </p:sp>
      <p:sp>
        <p:nvSpPr>
          <p:cNvPr id="30" name="Text Box 13"/>
          <p:cNvSpPr txBox="1">
            <a:spLocks noChangeArrowheads="1"/>
          </p:cNvSpPr>
          <p:nvPr/>
        </p:nvSpPr>
        <p:spPr bwMode="auto">
          <a:xfrm>
            <a:off x="1712913" y="2420938"/>
            <a:ext cx="431800" cy="415925"/>
          </a:xfrm>
          <a:prstGeom prst="rect">
            <a:avLst/>
          </a:prstGeom>
          <a:solidFill>
            <a:schemeClr val="bg1"/>
          </a:solidFill>
          <a:ln w="19050">
            <a:solidFill>
              <a:schemeClr val="tx2"/>
            </a:solidFill>
            <a:miter lim="800000"/>
            <a:headEnd/>
            <a:tailEnd/>
          </a:ln>
          <a:effectLst/>
        </p:spPr>
        <p:txBody>
          <a:bodyPr>
            <a:spAutoFit/>
          </a:bodyPr>
          <a:lstStyle/>
          <a:p>
            <a:endParaRPr lang="fr-FR" sz="200" b="1" dirty="0">
              <a:solidFill>
                <a:schemeClr val="bg2"/>
              </a:solidFill>
              <a:cs typeface="Times New Roman" pitchFamily="18" charset="0"/>
            </a:endParaRPr>
          </a:p>
          <a:p>
            <a:pPr algn="ctr"/>
            <a:r>
              <a:rPr lang="fr-FR" sz="1600" b="1" dirty="0">
                <a:cs typeface="Times New Roman" pitchFamily="18" charset="0"/>
              </a:rPr>
              <a:t>2</a:t>
            </a:r>
          </a:p>
          <a:p>
            <a:endParaRPr lang="fr-FR" sz="200" b="1" dirty="0">
              <a:solidFill>
                <a:srgbClr val="800080"/>
              </a:solidFill>
              <a:cs typeface="Times New Roman" pitchFamily="18" charset="0"/>
            </a:endParaRPr>
          </a:p>
        </p:txBody>
      </p:sp>
      <p:sp>
        <p:nvSpPr>
          <p:cNvPr id="31" name="Text Box 14"/>
          <p:cNvSpPr txBox="1">
            <a:spLocks noChangeArrowheads="1"/>
          </p:cNvSpPr>
          <p:nvPr/>
        </p:nvSpPr>
        <p:spPr bwMode="auto">
          <a:xfrm>
            <a:off x="1712913" y="2997200"/>
            <a:ext cx="431800" cy="415925"/>
          </a:xfrm>
          <a:prstGeom prst="rect">
            <a:avLst/>
          </a:prstGeom>
          <a:solidFill>
            <a:schemeClr val="bg1"/>
          </a:solidFill>
          <a:ln w="19050">
            <a:solidFill>
              <a:schemeClr val="tx2"/>
            </a:solidFill>
            <a:miter lim="800000"/>
            <a:headEnd/>
            <a:tailEnd/>
          </a:ln>
          <a:effectLst/>
        </p:spPr>
        <p:txBody>
          <a:bodyPr>
            <a:spAutoFit/>
          </a:bodyPr>
          <a:lstStyle/>
          <a:p>
            <a:endParaRPr lang="fr-FR" sz="200" b="1" dirty="0">
              <a:solidFill>
                <a:schemeClr val="bg2"/>
              </a:solidFill>
              <a:cs typeface="Times New Roman" pitchFamily="18" charset="0"/>
            </a:endParaRPr>
          </a:p>
          <a:p>
            <a:pPr algn="ctr"/>
            <a:r>
              <a:rPr lang="fr-FR" sz="1600" b="1" dirty="0">
                <a:cs typeface="Times New Roman" pitchFamily="18" charset="0"/>
              </a:rPr>
              <a:t>3</a:t>
            </a:r>
          </a:p>
          <a:p>
            <a:endParaRPr lang="fr-FR" sz="200" b="1" dirty="0">
              <a:solidFill>
                <a:srgbClr val="800080"/>
              </a:solidFill>
              <a:cs typeface="Times New Roman" pitchFamily="18" charset="0"/>
            </a:endParaRPr>
          </a:p>
        </p:txBody>
      </p:sp>
      <p:sp>
        <p:nvSpPr>
          <p:cNvPr id="32" name="Text Box 15"/>
          <p:cNvSpPr txBox="1">
            <a:spLocks noChangeArrowheads="1"/>
          </p:cNvSpPr>
          <p:nvPr/>
        </p:nvSpPr>
        <p:spPr bwMode="auto">
          <a:xfrm>
            <a:off x="1712913" y="3573463"/>
            <a:ext cx="431800" cy="415925"/>
          </a:xfrm>
          <a:prstGeom prst="rect">
            <a:avLst/>
          </a:prstGeom>
          <a:solidFill>
            <a:schemeClr val="bg1"/>
          </a:solidFill>
          <a:ln w="19050">
            <a:solidFill>
              <a:schemeClr val="tx2"/>
            </a:solidFill>
            <a:miter lim="800000"/>
            <a:headEnd/>
            <a:tailEnd/>
          </a:ln>
          <a:effectLst/>
        </p:spPr>
        <p:txBody>
          <a:bodyPr>
            <a:spAutoFit/>
          </a:bodyPr>
          <a:lstStyle/>
          <a:p>
            <a:endParaRPr lang="fr-FR" sz="200" b="1" dirty="0">
              <a:solidFill>
                <a:schemeClr val="bg2"/>
              </a:solidFill>
              <a:cs typeface="Times New Roman" pitchFamily="18" charset="0"/>
            </a:endParaRPr>
          </a:p>
          <a:p>
            <a:pPr algn="ctr"/>
            <a:r>
              <a:rPr lang="fr-FR" sz="1600" b="1" dirty="0">
                <a:cs typeface="Times New Roman" pitchFamily="18" charset="0"/>
              </a:rPr>
              <a:t>4</a:t>
            </a:r>
          </a:p>
          <a:p>
            <a:endParaRPr lang="fr-FR" sz="200" b="1" dirty="0">
              <a:solidFill>
                <a:srgbClr val="800080"/>
              </a:solidFill>
              <a:cs typeface="Times New Roman" pitchFamily="18" charset="0"/>
            </a:endParaRPr>
          </a:p>
        </p:txBody>
      </p:sp>
      <p:sp>
        <p:nvSpPr>
          <p:cNvPr id="33" name="Text Box 16"/>
          <p:cNvSpPr txBox="1">
            <a:spLocks noChangeArrowheads="1"/>
          </p:cNvSpPr>
          <p:nvPr/>
        </p:nvSpPr>
        <p:spPr bwMode="auto">
          <a:xfrm>
            <a:off x="1712913" y="4724400"/>
            <a:ext cx="431800" cy="415925"/>
          </a:xfrm>
          <a:prstGeom prst="rect">
            <a:avLst/>
          </a:prstGeom>
          <a:solidFill>
            <a:schemeClr val="bg1"/>
          </a:solidFill>
          <a:ln w="19050">
            <a:solidFill>
              <a:schemeClr val="tx2"/>
            </a:solidFill>
            <a:miter lim="800000"/>
            <a:headEnd/>
            <a:tailEnd/>
          </a:ln>
          <a:effectLst/>
        </p:spPr>
        <p:txBody>
          <a:bodyPr>
            <a:spAutoFit/>
          </a:bodyPr>
          <a:lstStyle/>
          <a:p>
            <a:endParaRPr lang="fr-FR" sz="200" b="1" dirty="0">
              <a:solidFill>
                <a:schemeClr val="bg2"/>
              </a:solidFill>
              <a:cs typeface="Times New Roman" pitchFamily="18" charset="0"/>
            </a:endParaRPr>
          </a:p>
          <a:p>
            <a:pPr algn="ctr"/>
            <a:r>
              <a:rPr lang="fr-FR" sz="1600" b="1" dirty="0">
                <a:cs typeface="Times New Roman" pitchFamily="18" charset="0"/>
              </a:rPr>
              <a:t>6</a:t>
            </a:r>
          </a:p>
          <a:p>
            <a:endParaRPr lang="fr-FR" sz="200" b="1" dirty="0">
              <a:solidFill>
                <a:srgbClr val="800080"/>
              </a:solidFill>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a:p>
        </p:txBody>
      </p:sp>
      <p:sp>
        <p:nvSpPr>
          <p:cNvPr id="5" name="Rectangle 3"/>
          <p:cNvSpPr>
            <a:spLocks noGrp="1" noChangeArrowheads="1"/>
          </p:cNvSpPr>
          <p:nvPr>
            <p:ph type="title"/>
          </p:nvPr>
        </p:nvSpPr>
        <p:spPr bwMode="auto">
          <a:xfrm>
            <a:off x="179512" y="116632"/>
            <a:ext cx="8837612" cy="472480"/>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2 </a:t>
            </a:r>
            <a:r>
              <a:rPr lang="fr-FR" sz="2800" dirty="0">
                <a:solidFill>
                  <a:srgbClr val="003399"/>
                </a:solidFill>
              </a:rPr>
              <a:t>: </a:t>
            </a:r>
            <a:r>
              <a:rPr lang="fr-FR" sz="2800" dirty="0" smtClean="0">
                <a:solidFill>
                  <a:srgbClr val="003399"/>
                </a:solidFill>
              </a:rPr>
              <a:t>Réalisation de l’audit</a:t>
            </a:r>
            <a:endParaRPr lang="fr-FR" sz="2800" dirty="0">
              <a:solidFill>
                <a:srgbClr val="003399"/>
              </a:solidFill>
            </a:endParaRPr>
          </a:p>
        </p:txBody>
      </p:sp>
      <p:sp>
        <p:nvSpPr>
          <p:cNvPr id="20" name="Rectangle à coins arrondis 19"/>
          <p:cNvSpPr/>
          <p:nvPr/>
        </p:nvSpPr>
        <p:spPr>
          <a:xfrm>
            <a:off x="539552" y="836712"/>
            <a:ext cx="8064896" cy="540060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8" name="Rectangle 7"/>
          <p:cNvSpPr>
            <a:spLocks noChangeArrowheads="1"/>
          </p:cNvSpPr>
          <p:nvPr/>
        </p:nvSpPr>
        <p:spPr bwMode="auto">
          <a:xfrm>
            <a:off x="1691680" y="1124744"/>
            <a:ext cx="6046787" cy="385762"/>
          </a:xfrm>
          <a:prstGeom prst="rect">
            <a:avLst/>
          </a:prstGeom>
          <a:solidFill>
            <a:schemeClr val="tx2"/>
          </a:solidFill>
          <a:ln w="19050">
            <a:solidFill>
              <a:schemeClr val="bg2"/>
            </a:solidFill>
            <a:miter lim="800000"/>
            <a:headEnd/>
            <a:tailEnd/>
          </a:ln>
          <a:effectLst/>
        </p:spPr>
        <p:txBody>
          <a:bodyPr/>
          <a:lstStyle/>
          <a:p>
            <a:pPr algn="ctr"/>
            <a:r>
              <a:rPr lang="fr-FR" sz="1800" b="1" dirty="0">
                <a:solidFill>
                  <a:schemeClr val="bg1"/>
                </a:solidFill>
              </a:rPr>
              <a:t>La réunion d’ouverture</a:t>
            </a:r>
            <a:r>
              <a:rPr lang="fr-FR" sz="1800" b="1" dirty="0" smtClean="0">
                <a:solidFill>
                  <a:schemeClr val="bg1"/>
                </a:solidFill>
              </a:rPr>
              <a:t>. </a:t>
            </a:r>
            <a:endParaRPr lang="fr-FR" sz="1800" b="1" dirty="0">
              <a:solidFill>
                <a:schemeClr val="bg1"/>
              </a:solidFill>
            </a:endParaRPr>
          </a:p>
        </p:txBody>
      </p:sp>
      <p:sp>
        <p:nvSpPr>
          <p:cNvPr id="19" name="Rectangle 8"/>
          <p:cNvSpPr>
            <a:spLocks noChangeArrowheads="1"/>
          </p:cNvSpPr>
          <p:nvPr/>
        </p:nvSpPr>
        <p:spPr bwMode="auto">
          <a:xfrm>
            <a:off x="1691680" y="4507706"/>
            <a:ext cx="6046787" cy="385763"/>
          </a:xfrm>
          <a:prstGeom prst="rect">
            <a:avLst/>
          </a:prstGeom>
          <a:solidFill>
            <a:schemeClr val="tx2"/>
          </a:solidFill>
          <a:ln w="19050">
            <a:solidFill>
              <a:schemeClr val="bg2"/>
            </a:solidFill>
            <a:miter lim="800000"/>
            <a:headEnd/>
            <a:tailEnd/>
          </a:ln>
          <a:effectLst/>
        </p:spPr>
        <p:txBody>
          <a:bodyPr/>
          <a:lstStyle/>
          <a:p>
            <a:pPr algn="ctr"/>
            <a:r>
              <a:rPr lang="fr-FR" sz="1800" b="1">
                <a:solidFill>
                  <a:schemeClr val="bg1"/>
                </a:solidFill>
              </a:rPr>
              <a:t>Synthèse d’audit.</a:t>
            </a:r>
          </a:p>
        </p:txBody>
      </p:sp>
      <p:sp>
        <p:nvSpPr>
          <p:cNvPr id="34" name="AutoShape 9"/>
          <p:cNvSpPr>
            <a:spLocks noChangeArrowheads="1"/>
          </p:cNvSpPr>
          <p:nvPr/>
        </p:nvSpPr>
        <p:spPr bwMode="auto">
          <a:xfrm>
            <a:off x="4353917" y="5012531"/>
            <a:ext cx="749300" cy="193675"/>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35" name="Text Box 14"/>
          <p:cNvSpPr txBox="1">
            <a:spLocks noChangeArrowheads="1"/>
          </p:cNvSpPr>
          <p:nvPr/>
        </p:nvSpPr>
        <p:spPr bwMode="auto">
          <a:xfrm>
            <a:off x="1691680" y="1915319"/>
            <a:ext cx="6046787" cy="385762"/>
          </a:xfrm>
          <a:prstGeom prst="rect">
            <a:avLst/>
          </a:prstGeom>
          <a:solidFill>
            <a:schemeClr val="bg1"/>
          </a:solidFill>
          <a:ln w="19050">
            <a:solidFill>
              <a:schemeClr val="bg2"/>
            </a:solidFill>
            <a:miter lim="800000"/>
            <a:headEnd/>
            <a:tailEnd/>
          </a:ln>
          <a:effectLst/>
        </p:spPr>
        <p:txBody>
          <a:bodyPr>
            <a:spAutoFit/>
          </a:bodyPr>
          <a:lstStyle/>
          <a:p>
            <a:r>
              <a:rPr lang="fr-FR" sz="1800" b="1">
                <a:solidFill>
                  <a:srgbClr val="800080"/>
                </a:solidFill>
              </a:rPr>
              <a:t>Phase actives</a:t>
            </a:r>
          </a:p>
        </p:txBody>
      </p:sp>
      <p:sp>
        <p:nvSpPr>
          <p:cNvPr id="36" name="Rectangle 16"/>
          <p:cNvSpPr>
            <a:spLocks noChangeArrowheads="1"/>
          </p:cNvSpPr>
          <p:nvPr/>
        </p:nvSpPr>
        <p:spPr bwMode="auto">
          <a:xfrm>
            <a:off x="1691680" y="2348706"/>
            <a:ext cx="6046787" cy="1800225"/>
          </a:xfrm>
          <a:prstGeom prst="rect">
            <a:avLst/>
          </a:prstGeom>
          <a:solidFill>
            <a:schemeClr val="tx2"/>
          </a:solidFill>
          <a:ln w="19050">
            <a:solidFill>
              <a:schemeClr val="bg2"/>
            </a:solidFill>
            <a:miter lim="800000"/>
            <a:headEnd/>
            <a:tailEnd/>
          </a:ln>
          <a:effectLst/>
        </p:spPr>
        <p:txBody>
          <a:bodyPr/>
          <a:lstStyle/>
          <a:p>
            <a:pPr marL="190500" indent="-190500" algn="l">
              <a:buFontTx/>
              <a:buBlip>
                <a:blip r:embed="rId2"/>
              </a:buBlip>
            </a:pPr>
            <a:r>
              <a:rPr lang="fr-FR" sz="1800" b="1" dirty="0">
                <a:solidFill>
                  <a:schemeClr val="bg1"/>
                </a:solidFill>
              </a:rPr>
              <a:t> Questionnement et techniques de base.</a:t>
            </a:r>
          </a:p>
          <a:p>
            <a:pPr marL="190500" indent="-190500" algn="l">
              <a:buFontTx/>
              <a:buBlip>
                <a:blip r:embed="rId2"/>
              </a:buBlip>
            </a:pPr>
            <a:r>
              <a:rPr lang="fr-FR" sz="1800" b="1" dirty="0">
                <a:solidFill>
                  <a:schemeClr val="bg1"/>
                </a:solidFill>
              </a:rPr>
              <a:t> Pratique de l’entonnoir.</a:t>
            </a:r>
          </a:p>
          <a:p>
            <a:pPr marL="190500" indent="-190500" algn="l">
              <a:buFontTx/>
              <a:buBlip>
                <a:blip r:embed="rId2"/>
              </a:buBlip>
            </a:pPr>
            <a:r>
              <a:rPr lang="fr-FR" sz="1800" b="1" dirty="0">
                <a:solidFill>
                  <a:schemeClr val="bg1"/>
                </a:solidFill>
              </a:rPr>
              <a:t> La communication lors de l’entretien.</a:t>
            </a:r>
          </a:p>
          <a:p>
            <a:pPr marL="190500" indent="-190500" algn="l">
              <a:buFontTx/>
              <a:buBlip>
                <a:blip r:embed="rId2"/>
              </a:buBlip>
            </a:pPr>
            <a:r>
              <a:rPr lang="fr-FR" sz="1800" b="1" dirty="0">
                <a:solidFill>
                  <a:schemeClr val="bg1"/>
                </a:solidFill>
              </a:rPr>
              <a:t> Recueil et Validation des preuves.</a:t>
            </a:r>
          </a:p>
          <a:p>
            <a:pPr marL="190500" indent="-190500" algn="l">
              <a:buFontTx/>
              <a:buBlip>
                <a:blip r:embed="rId2"/>
              </a:buBlip>
            </a:pPr>
            <a:r>
              <a:rPr lang="fr-FR" sz="1800" b="1" dirty="0">
                <a:solidFill>
                  <a:schemeClr val="bg1"/>
                </a:solidFill>
              </a:rPr>
              <a:t> Évaluation et estimation du risque.</a:t>
            </a:r>
          </a:p>
          <a:p>
            <a:pPr marL="190500" indent="-190500" algn="l">
              <a:buFontTx/>
              <a:buBlip>
                <a:blip r:embed="rId2"/>
              </a:buBlip>
            </a:pPr>
            <a:r>
              <a:rPr lang="fr-FR" sz="1800" b="1" dirty="0">
                <a:solidFill>
                  <a:schemeClr val="bg1"/>
                </a:solidFill>
              </a:rPr>
              <a:t> Modalités de classement entre  non-conformité </a:t>
            </a:r>
            <a:r>
              <a:rPr lang="fr-FR" sz="1800" b="1" dirty="0" smtClean="0">
                <a:solidFill>
                  <a:schemeClr val="bg1"/>
                </a:solidFill>
              </a:rPr>
              <a:t>et</a:t>
            </a:r>
            <a:endParaRPr lang="fr-FR" sz="1800" b="1" dirty="0">
              <a:solidFill>
                <a:schemeClr val="bg1"/>
              </a:solidFill>
            </a:endParaRPr>
          </a:p>
        </p:txBody>
      </p:sp>
      <p:sp>
        <p:nvSpPr>
          <p:cNvPr id="37" name="Rectangle 18"/>
          <p:cNvSpPr>
            <a:spLocks noChangeArrowheads="1"/>
          </p:cNvSpPr>
          <p:nvPr/>
        </p:nvSpPr>
        <p:spPr bwMode="auto">
          <a:xfrm>
            <a:off x="1691680" y="5299869"/>
            <a:ext cx="6046787" cy="385762"/>
          </a:xfrm>
          <a:prstGeom prst="rect">
            <a:avLst/>
          </a:prstGeom>
          <a:solidFill>
            <a:schemeClr val="tx2"/>
          </a:solidFill>
          <a:ln w="19050">
            <a:solidFill>
              <a:schemeClr val="bg2"/>
            </a:solidFill>
            <a:miter lim="800000"/>
            <a:headEnd/>
            <a:tailEnd/>
          </a:ln>
          <a:effectLst/>
        </p:spPr>
        <p:txBody>
          <a:bodyPr/>
          <a:lstStyle/>
          <a:p>
            <a:pPr algn="ctr"/>
            <a:r>
              <a:rPr lang="fr-FR" sz="1800" b="1">
                <a:solidFill>
                  <a:schemeClr val="bg1"/>
                </a:solidFill>
              </a:rPr>
              <a:t>La réunion de clôture.</a:t>
            </a:r>
          </a:p>
        </p:txBody>
      </p:sp>
      <p:sp>
        <p:nvSpPr>
          <p:cNvPr id="38" name="AutoShape 19"/>
          <p:cNvSpPr>
            <a:spLocks noChangeArrowheads="1"/>
          </p:cNvSpPr>
          <p:nvPr/>
        </p:nvSpPr>
        <p:spPr bwMode="auto">
          <a:xfrm>
            <a:off x="4353917" y="4220369"/>
            <a:ext cx="749300" cy="193675"/>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39" name="AutoShape 20"/>
          <p:cNvSpPr>
            <a:spLocks noChangeArrowheads="1"/>
          </p:cNvSpPr>
          <p:nvPr/>
        </p:nvSpPr>
        <p:spPr bwMode="auto">
          <a:xfrm>
            <a:off x="4353917" y="1627981"/>
            <a:ext cx="749300" cy="193675"/>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sz="2400">
              <a:solidFill>
                <a:srgbClr val="4D4D4D"/>
              </a:solidFill>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smtClean="0"/>
              <a:t>METEHOR - Formation à la pratique de l'audit interne</a:t>
            </a:r>
            <a:endParaRPr lang="fr-FR" dirty="0"/>
          </a:p>
        </p:txBody>
      </p:sp>
      <p:sp>
        <p:nvSpPr>
          <p:cNvPr id="5" name="Rectangle 3"/>
          <p:cNvSpPr>
            <a:spLocks noGrp="1" noChangeArrowheads="1"/>
          </p:cNvSpPr>
          <p:nvPr>
            <p:ph type="title"/>
          </p:nvPr>
        </p:nvSpPr>
        <p:spPr bwMode="auto">
          <a:xfrm>
            <a:off x="179512" y="116632"/>
            <a:ext cx="8837612" cy="472480"/>
          </a:xfrm>
          <a:solidFill>
            <a:srgbClr val="00B050"/>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2 </a:t>
            </a:r>
            <a:r>
              <a:rPr lang="fr-FR" sz="2800" dirty="0">
                <a:solidFill>
                  <a:srgbClr val="003399"/>
                </a:solidFill>
              </a:rPr>
              <a:t>: </a:t>
            </a:r>
            <a:r>
              <a:rPr lang="fr-FR" sz="2800" dirty="0" smtClean="0">
                <a:solidFill>
                  <a:srgbClr val="003399"/>
                </a:solidFill>
              </a:rPr>
              <a:t>Réalisation de l’audit</a:t>
            </a:r>
            <a:endParaRPr lang="fr-FR" sz="2800" dirty="0">
              <a:solidFill>
                <a:srgbClr val="003399"/>
              </a:solidFill>
            </a:endParaRPr>
          </a:p>
        </p:txBody>
      </p:sp>
      <p:sp>
        <p:nvSpPr>
          <p:cNvPr id="20" name="Rectangle à coins arrondis 19"/>
          <p:cNvSpPr/>
          <p:nvPr/>
        </p:nvSpPr>
        <p:spPr>
          <a:xfrm>
            <a:off x="611560" y="836712"/>
            <a:ext cx="8064896" cy="540060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4" name="Rectangle 4"/>
          <p:cNvSpPr>
            <a:spLocks noChangeArrowheads="1"/>
          </p:cNvSpPr>
          <p:nvPr/>
        </p:nvSpPr>
        <p:spPr bwMode="auto">
          <a:xfrm>
            <a:off x="2339752" y="858366"/>
            <a:ext cx="4248472"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réunion d’ouverture</a:t>
            </a:r>
          </a:p>
        </p:txBody>
      </p:sp>
      <p:sp>
        <p:nvSpPr>
          <p:cNvPr id="15" name="Text Box 6"/>
          <p:cNvSpPr txBox="1">
            <a:spLocks noChangeArrowheads="1"/>
          </p:cNvSpPr>
          <p:nvPr/>
        </p:nvSpPr>
        <p:spPr bwMode="auto">
          <a:xfrm>
            <a:off x="1234182" y="1434629"/>
            <a:ext cx="6913563"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smtClean="0">
                <a:cs typeface="Times New Roman" pitchFamily="18" charset="0"/>
              </a:rPr>
              <a:t>DEROULEMENT</a:t>
            </a:r>
            <a:endParaRPr lang="fr-FR" b="1" dirty="0">
              <a:cs typeface="Times New Roman" pitchFamily="18" charset="0"/>
            </a:endParaRPr>
          </a:p>
        </p:txBody>
      </p:sp>
      <p:sp>
        <p:nvSpPr>
          <p:cNvPr id="17" name="Text Box 11"/>
          <p:cNvSpPr txBox="1">
            <a:spLocks noChangeArrowheads="1"/>
          </p:cNvSpPr>
          <p:nvPr/>
        </p:nvSpPr>
        <p:spPr bwMode="auto">
          <a:xfrm>
            <a:off x="1234182" y="1937866"/>
            <a:ext cx="6913563" cy="288925"/>
          </a:xfrm>
          <a:prstGeom prst="rect">
            <a:avLst/>
          </a:prstGeom>
          <a:solidFill>
            <a:schemeClr val="tx2"/>
          </a:solidFill>
          <a:ln w="19050">
            <a:solidFill>
              <a:schemeClr val="bg2"/>
            </a:solidFill>
            <a:miter lim="800000"/>
            <a:headEnd/>
            <a:tailEnd/>
          </a:ln>
          <a:effectLst/>
        </p:spPr>
        <p:txBody>
          <a:bodyPr anchor="ctr"/>
          <a:lstStyle/>
          <a:p>
            <a:pPr lvl="2" algn="ctr"/>
            <a:r>
              <a:rPr lang="fr-FR" b="1" dirty="0">
                <a:solidFill>
                  <a:schemeClr val="bg1"/>
                </a:solidFill>
              </a:rPr>
              <a:t>Présenter les acteurs (auditeur/audités).</a:t>
            </a:r>
            <a:endParaRPr lang="fr-FR" sz="1800" b="1" dirty="0">
              <a:solidFill>
                <a:schemeClr val="bg1"/>
              </a:solidFill>
            </a:endParaRPr>
          </a:p>
        </p:txBody>
      </p:sp>
      <p:sp>
        <p:nvSpPr>
          <p:cNvPr id="21" name="AutoShape 12"/>
          <p:cNvSpPr>
            <a:spLocks noChangeArrowheads="1"/>
          </p:cNvSpPr>
          <p:nvPr/>
        </p:nvSpPr>
        <p:spPr bwMode="auto">
          <a:xfrm>
            <a:off x="4329807" y="2298229"/>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2" name="AutoShape 13"/>
          <p:cNvSpPr>
            <a:spLocks noChangeArrowheads="1"/>
          </p:cNvSpPr>
          <p:nvPr/>
        </p:nvSpPr>
        <p:spPr bwMode="auto">
          <a:xfrm>
            <a:off x="4329807" y="3450754"/>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3" name="AutoShape 14"/>
          <p:cNvSpPr>
            <a:spLocks noChangeArrowheads="1"/>
          </p:cNvSpPr>
          <p:nvPr/>
        </p:nvSpPr>
        <p:spPr bwMode="auto">
          <a:xfrm>
            <a:off x="4329807" y="2874491"/>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4" name="AutoShape 15"/>
          <p:cNvSpPr>
            <a:spLocks noChangeArrowheads="1"/>
          </p:cNvSpPr>
          <p:nvPr/>
        </p:nvSpPr>
        <p:spPr bwMode="auto">
          <a:xfrm>
            <a:off x="4329807" y="4027016"/>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5" name="AutoShape 16"/>
          <p:cNvSpPr>
            <a:spLocks noChangeArrowheads="1"/>
          </p:cNvSpPr>
          <p:nvPr/>
        </p:nvSpPr>
        <p:spPr bwMode="auto">
          <a:xfrm>
            <a:off x="4329807" y="4601691"/>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6" name="AutoShape 17"/>
          <p:cNvSpPr>
            <a:spLocks noChangeArrowheads="1"/>
          </p:cNvSpPr>
          <p:nvPr/>
        </p:nvSpPr>
        <p:spPr bwMode="auto">
          <a:xfrm>
            <a:off x="4329807" y="5177954"/>
            <a:ext cx="763588" cy="177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endParaRPr lang="fr-FR"/>
          </a:p>
        </p:txBody>
      </p:sp>
      <p:sp>
        <p:nvSpPr>
          <p:cNvPr id="27" name="Text Box 18"/>
          <p:cNvSpPr txBox="1">
            <a:spLocks noChangeArrowheads="1"/>
          </p:cNvSpPr>
          <p:nvPr/>
        </p:nvSpPr>
        <p:spPr bwMode="auto">
          <a:xfrm>
            <a:off x="1234182" y="3090391"/>
            <a:ext cx="6913563" cy="293688"/>
          </a:xfrm>
          <a:prstGeom prst="rect">
            <a:avLst/>
          </a:prstGeom>
          <a:solidFill>
            <a:schemeClr val="tx2"/>
          </a:solidFill>
          <a:ln w="19050">
            <a:solidFill>
              <a:schemeClr val="bg2"/>
            </a:solidFill>
            <a:miter lim="800000"/>
            <a:headEnd/>
            <a:tailEnd/>
          </a:ln>
          <a:effectLst/>
        </p:spPr>
        <p:txBody>
          <a:bodyPr anchor="ctr"/>
          <a:lstStyle/>
          <a:p>
            <a:pPr algn="ctr"/>
            <a:r>
              <a:rPr lang="fr-FR" b="1" dirty="0">
                <a:solidFill>
                  <a:schemeClr val="bg1"/>
                </a:solidFill>
              </a:rPr>
              <a:t>Présenter le plan d’audit et la disponibilité des participants.</a:t>
            </a:r>
          </a:p>
        </p:txBody>
      </p:sp>
      <p:sp>
        <p:nvSpPr>
          <p:cNvPr id="28" name="Text Box 20"/>
          <p:cNvSpPr txBox="1">
            <a:spLocks noChangeArrowheads="1"/>
          </p:cNvSpPr>
          <p:nvPr/>
        </p:nvSpPr>
        <p:spPr bwMode="auto">
          <a:xfrm>
            <a:off x="1234182" y="4819179"/>
            <a:ext cx="6913563" cy="311150"/>
          </a:xfrm>
          <a:prstGeom prst="rect">
            <a:avLst/>
          </a:prstGeom>
          <a:solidFill>
            <a:schemeClr val="tx2"/>
          </a:solidFill>
          <a:ln w="19050">
            <a:solidFill>
              <a:schemeClr val="bg2"/>
            </a:solidFill>
            <a:miter lim="800000"/>
            <a:headEnd/>
            <a:tailEnd/>
          </a:ln>
          <a:effectLst/>
        </p:spPr>
        <p:txBody>
          <a:bodyPr/>
          <a:lstStyle/>
          <a:p>
            <a:pPr lvl="2" algn="ctr">
              <a:lnSpc>
                <a:spcPct val="70000"/>
              </a:lnSpc>
              <a:spcBef>
                <a:spcPct val="50000"/>
              </a:spcBef>
            </a:pPr>
            <a:r>
              <a:rPr lang="fr-FR" b="1">
                <a:solidFill>
                  <a:schemeClr val="bg1"/>
                </a:solidFill>
              </a:rPr>
              <a:t>Clarifier les points obscurs du plan d’audit.</a:t>
            </a:r>
            <a:endParaRPr lang="fr-FR" sz="1800" b="1">
              <a:solidFill>
                <a:schemeClr val="bg1"/>
              </a:solidFill>
            </a:endParaRPr>
          </a:p>
        </p:txBody>
      </p:sp>
      <p:sp>
        <p:nvSpPr>
          <p:cNvPr id="29" name="Text Box 21"/>
          <p:cNvSpPr txBox="1">
            <a:spLocks noChangeArrowheads="1"/>
          </p:cNvSpPr>
          <p:nvPr/>
        </p:nvSpPr>
        <p:spPr bwMode="auto">
          <a:xfrm>
            <a:off x="1234182" y="4242916"/>
            <a:ext cx="6913563" cy="306388"/>
          </a:xfrm>
          <a:prstGeom prst="rect">
            <a:avLst/>
          </a:prstGeom>
          <a:solidFill>
            <a:schemeClr val="tx2"/>
          </a:solidFill>
          <a:ln w="19050">
            <a:solidFill>
              <a:schemeClr val="bg2"/>
            </a:solidFill>
            <a:miter lim="800000"/>
            <a:headEnd/>
            <a:tailEnd/>
          </a:ln>
          <a:effectLst/>
        </p:spPr>
        <p:txBody>
          <a:bodyPr anchor="ctr"/>
          <a:lstStyle/>
          <a:p>
            <a:pPr algn="ctr"/>
            <a:r>
              <a:rPr lang="fr-FR" b="1" dirty="0">
                <a:solidFill>
                  <a:schemeClr val="bg1"/>
                </a:solidFill>
              </a:rPr>
              <a:t>Confirmer heure et date de la réunion de clôture.</a:t>
            </a:r>
          </a:p>
        </p:txBody>
      </p:sp>
      <p:sp>
        <p:nvSpPr>
          <p:cNvPr id="30" name="Text Box 22"/>
          <p:cNvSpPr txBox="1">
            <a:spLocks noChangeArrowheads="1"/>
          </p:cNvSpPr>
          <p:nvPr/>
        </p:nvSpPr>
        <p:spPr bwMode="auto">
          <a:xfrm>
            <a:off x="1234182" y="3666654"/>
            <a:ext cx="6913563" cy="301625"/>
          </a:xfrm>
          <a:prstGeom prst="rect">
            <a:avLst/>
          </a:prstGeom>
          <a:solidFill>
            <a:schemeClr val="tx2"/>
          </a:solidFill>
          <a:ln w="19050">
            <a:solidFill>
              <a:schemeClr val="bg2"/>
            </a:solidFill>
            <a:miter lim="800000"/>
            <a:headEnd/>
            <a:tailEnd/>
          </a:ln>
          <a:effectLst/>
        </p:spPr>
        <p:txBody>
          <a:bodyPr/>
          <a:lstStyle/>
          <a:p>
            <a:pPr lvl="2" algn="ctr">
              <a:lnSpc>
                <a:spcPct val="70000"/>
              </a:lnSpc>
              <a:spcBef>
                <a:spcPct val="50000"/>
              </a:spcBef>
            </a:pPr>
            <a:r>
              <a:rPr lang="fr-FR" b="1">
                <a:solidFill>
                  <a:schemeClr val="bg1"/>
                </a:solidFill>
              </a:rPr>
              <a:t>Ajuster le plan d’audit (si nécessaire).</a:t>
            </a:r>
          </a:p>
        </p:txBody>
      </p:sp>
      <p:sp>
        <p:nvSpPr>
          <p:cNvPr id="31" name="Text Box 23"/>
          <p:cNvSpPr txBox="1">
            <a:spLocks noChangeArrowheads="1"/>
          </p:cNvSpPr>
          <p:nvPr/>
        </p:nvSpPr>
        <p:spPr bwMode="auto">
          <a:xfrm>
            <a:off x="1234182" y="5393854"/>
            <a:ext cx="6913563" cy="315912"/>
          </a:xfrm>
          <a:prstGeom prst="rect">
            <a:avLst/>
          </a:prstGeom>
          <a:solidFill>
            <a:schemeClr val="tx2"/>
          </a:solidFill>
          <a:ln w="19050">
            <a:solidFill>
              <a:schemeClr val="bg2"/>
            </a:solidFill>
            <a:miter lim="800000"/>
            <a:headEnd/>
            <a:tailEnd/>
          </a:ln>
          <a:effectLst/>
        </p:spPr>
        <p:txBody>
          <a:bodyPr anchor="ctr"/>
          <a:lstStyle/>
          <a:p>
            <a:pPr algn="ctr"/>
            <a:r>
              <a:rPr lang="fr-FR" b="1">
                <a:solidFill>
                  <a:schemeClr val="bg1"/>
                </a:solidFill>
              </a:rPr>
              <a:t>Rassurer en créant un climat de confiance.</a:t>
            </a:r>
          </a:p>
        </p:txBody>
      </p:sp>
      <p:sp>
        <p:nvSpPr>
          <p:cNvPr id="32" name="Text Box 24"/>
          <p:cNvSpPr txBox="1">
            <a:spLocks noChangeArrowheads="1"/>
          </p:cNvSpPr>
          <p:nvPr/>
        </p:nvSpPr>
        <p:spPr bwMode="auto">
          <a:xfrm>
            <a:off x="1234182" y="2514129"/>
            <a:ext cx="6913563" cy="288925"/>
          </a:xfrm>
          <a:prstGeom prst="rect">
            <a:avLst/>
          </a:prstGeom>
          <a:solidFill>
            <a:schemeClr val="tx2"/>
          </a:solidFill>
          <a:ln w="19050">
            <a:solidFill>
              <a:schemeClr val="bg2"/>
            </a:solidFill>
            <a:miter lim="800000"/>
            <a:headEnd/>
            <a:tailEnd/>
          </a:ln>
          <a:effectLst/>
        </p:spPr>
        <p:txBody>
          <a:bodyPr anchor="ctr"/>
          <a:lstStyle/>
          <a:p>
            <a:pPr lvl="2" algn="ctr"/>
            <a:r>
              <a:rPr lang="fr-FR" b="1" dirty="0">
                <a:solidFill>
                  <a:schemeClr val="bg1"/>
                </a:solidFill>
              </a:rPr>
              <a:t>Rappeler les objectifs et le champ d’application.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539552" y="1052736"/>
            <a:ext cx="806489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9" name="Rectangle 12"/>
          <p:cNvSpPr>
            <a:spLocks noChangeArrowheads="1"/>
          </p:cNvSpPr>
          <p:nvPr/>
        </p:nvSpPr>
        <p:spPr bwMode="auto">
          <a:xfrm>
            <a:off x="683568" y="1772816"/>
            <a:ext cx="7777162" cy="792088"/>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La phase active : documents à prendre lors de l’audit</a:t>
            </a:r>
          </a:p>
        </p:txBody>
      </p:sp>
      <p:sp>
        <p:nvSpPr>
          <p:cNvPr id="10" name="Text Box 14"/>
          <p:cNvSpPr txBox="1">
            <a:spLocks noChangeArrowheads="1"/>
          </p:cNvSpPr>
          <p:nvPr/>
        </p:nvSpPr>
        <p:spPr bwMode="auto">
          <a:xfrm>
            <a:off x="899592" y="3068960"/>
            <a:ext cx="7489825" cy="1877437"/>
          </a:xfrm>
          <a:prstGeom prst="rect">
            <a:avLst/>
          </a:prstGeom>
          <a:solidFill>
            <a:schemeClr val="tx2"/>
          </a:solidFill>
          <a:ln w="19050">
            <a:solidFill>
              <a:schemeClr val="tx2"/>
            </a:solidFill>
            <a:miter lim="800000"/>
            <a:headEnd/>
            <a:tailEnd/>
          </a:ln>
          <a:effectLst/>
        </p:spPr>
        <p:txBody>
          <a:bodyPr wrap="square">
            <a:spAutoFit/>
          </a:bodyPr>
          <a:lstStyle/>
          <a:p>
            <a:pPr marL="762000" indent="-469900" algn="l">
              <a:buFontTx/>
              <a:buBlip>
                <a:blip r:embed="rId3"/>
              </a:buBlip>
            </a:pPr>
            <a:r>
              <a:rPr lang="fr-FR" b="1" dirty="0">
                <a:solidFill>
                  <a:schemeClr val="bg1"/>
                </a:solidFill>
              </a:rPr>
              <a:t>Les documents de référence </a:t>
            </a:r>
            <a:r>
              <a:rPr lang="fr-FR" sz="1800" b="1" dirty="0">
                <a:solidFill>
                  <a:schemeClr val="bg1"/>
                </a:solidFill>
              </a:rPr>
              <a:t>(</a:t>
            </a:r>
            <a:r>
              <a:rPr lang="fr-FR" sz="1800" b="1" i="1" dirty="0">
                <a:solidFill>
                  <a:schemeClr val="bg1"/>
                </a:solidFill>
              </a:rPr>
              <a:t>Norme, Manuel Qualité, Procédures, …</a:t>
            </a:r>
            <a:r>
              <a:rPr lang="fr-FR" sz="1800" b="1" dirty="0">
                <a:solidFill>
                  <a:schemeClr val="bg1"/>
                </a:solidFill>
              </a:rPr>
              <a:t>).</a:t>
            </a:r>
          </a:p>
          <a:p>
            <a:pPr marL="762000" indent="-469900" algn="l"/>
            <a:endParaRPr lang="fr-FR" sz="800" b="1" dirty="0">
              <a:solidFill>
                <a:schemeClr val="bg1"/>
              </a:solidFill>
            </a:endParaRPr>
          </a:p>
          <a:p>
            <a:pPr marL="762000" indent="-469900" algn="l">
              <a:buFontTx/>
              <a:buBlip>
                <a:blip r:embed="rId3"/>
              </a:buBlip>
            </a:pPr>
            <a:r>
              <a:rPr lang="fr-FR" b="1" dirty="0">
                <a:solidFill>
                  <a:schemeClr val="bg1"/>
                </a:solidFill>
              </a:rPr>
              <a:t>Le questionnaire d’audit </a:t>
            </a:r>
            <a:r>
              <a:rPr lang="fr-FR" sz="1800" b="1" dirty="0">
                <a:solidFill>
                  <a:schemeClr val="bg1"/>
                </a:solidFill>
              </a:rPr>
              <a:t>.</a:t>
            </a:r>
          </a:p>
          <a:p>
            <a:pPr marL="762000" indent="-469900" algn="l">
              <a:buFontTx/>
              <a:buBlip>
                <a:blip r:embed="rId3"/>
              </a:buBlip>
            </a:pPr>
            <a:endParaRPr lang="fr-FR" sz="800" b="1" dirty="0">
              <a:solidFill>
                <a:schemeClr val="bg1"/>
              </a:solidFill>
            </a:endParaRPr>
          </a:p>
          <a:p>
            <a:pPr marL="762000" indent="-469900" algn="l">
              <a:buFontTx/>
              <a:buBlip>
                <a:blip r:embed="rId3"/>
              </a:buBlip>
            </a:pPr>
            <a:r>
              <a:rPr lang="fr-FR" b="1" dirty="0">
                <a:solidFill>
                  <a:schemeClr val="bg1"/>
                </a:solidFill>
              </a:rPr>
              <a:t>Le plan d’audit.</a:t>
            </a:r>
          </a:p>
          <a:p>
            <a:pPr marL="762000" indent="-469900" algn="l"/>
            <a:endParaRPr lang="fr-FR" sz="1000" b="1" dirty="0">
              <a:solidFill>
                <a:schemeClr val="bg1"/>
              </a:solidFill>
            </a:endParaRPr>
          </a:p>
          <a:p>
            <a:pPr marL="762000" indent="-469900" algn="l">
              <a:buFontTx/>
              <a:buBlip>
                <a:blip r:embed="rId3"/>
              </a:buBlip>
            </a:pPr>
            <a:r>
              <a:rPr lang="fr-FR" b="1" dirty="0">
                <a:solidFill>
                  <a:schemeClr val="bg1"/>
                </a:solidFill>
              </a:rPr>
              <a:t>…</a:t>
            </a: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539552" y="1052736"/>
            <a:ext cx="806489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7" name="Text Box 4"/>
          <p:cNvSpPr txBox="1">
            <a:spLocks noChangeArrowheads="1"/>
          </p:cNvSpPr>
          <p:nvPr/>
        </p:nvSpPr>
        <p:spPr bwMode="auto">
          <a:xfrm>
            <a:off x="3563094" y="1916460"/>
            <a:ext cx="4978400" cy="825500"/>
          </a:xfrm>
          <a:prstGeom prst="rect">
            <a:avLst/>
          </a:prstGeom>
          <a:solidFill>
            <a:schemeClr val="tx2"/>
          </a:solidFill>
          <a:ln w="19050">
            <a:noFill/>
            <a:miter lim="800000"/>
            <a:headEnd/>
            <a:tailEnd/>
          </a:ln>
          <a:effectLst/>
        </p:spPr>
        <p:txBody>
          <a:bodyPr>
            <a:spAutoFit/>
          </a:bodyPr>
          <a:lstStyle/>
          <a:p>
            <a:pPr indent="25400" algn="l">
              <a:buFontTx/>
              <a:buBlip>
                <a:blip r:embed="rId3"/>
              </a:buBlip>
            </a:pPr>
            <a:r>
              <a:rPr lang="fr-FR" sz="1600" b="1">
                <a:solidFill>
                  <a:schemeClr val="bg1"/>
                </a:solidFill>
              </a:rPr>
              <a:t> Auditeur(s) / Audité(s).</a:t>
            </a:r>
          </a:p>
          <a:p>
            <a:pPr indent="25400" algn="l">
              <a:buFontTx/>
              <a:buBlip>
                <a:blip r:embed="rId3"/>
              </a:buBlip>
            </a:pPr>
            <a:r>
              <a:rPr lang="fr-FR" sz="1600" b="1">
                <a:solidFill>
                  <a:schemeClr val="bg1"/>
                </a:solidFill>
              </a:rPr>
              <a:t> Rappel des éléments du Système Qualité audités.</a:t>
            </a:r>
          </a:p>
          <a:p>
            <a:pPr indent="25400" algn="l">
              <a:buFontTx/>
              <a:buBlip>
                <a:blip r:embed="rId3"/>
              </a:buBlip>
            </a:pPr>
            <a:r>
              <a:rPr lang="fr-FR" sz="1600" b="1">
                <a:solidFill>
                  <a:schemeClr val="bg1"/>
                </a:solidFill>
              </a:rPr>
              <a:t> Confirmation de la durée (ajustement).</a:t>
            </a:r>
            <a:endParaRPr lang="fr-FR" sz="1400" b="1">
              <a:solidFill>
                <a:srgbClr val="800080"/>
              </a:solidFill>
            </a:endParaRPr>
          </a:p>
        </p:txBody>
      </p:sp>
      <p:sp>
        <p:nvSpPr>
          <p:cNvPr id="12" name="Text Box 5"/>
          <p:cNvSpPr txBox="1">
            <a:spLocks noChangeArrowheads="1"/>
          </p:cNvSpPr>
          <p:nvPr/>
        </p:nvSpPr>
        <p:spPr bwMode="auto">
          <a:xfrm>
            <a:off x="3563094" y="2924522"/>
            <a:ext cx="4978400" cy="1314450"/>
          </a:xfrm>
          <a:prstGeom prst="rect">
            <a:avLst/>
          </a:prstGeom>
          <a:solidFill>
            <a:schemeClr val="tx2"/>
          </a:solidFill>
          <a:ln w="19050">
            <a:noFill/>
            <a:miter lim="800000"/>
            <a:headEnd/>
            <a:tailEnd/>
          </a:ln>
          <a:effectLst/>
        </p:spPr>
        <p:txBody>
          <a:bodyPr>
            <a:spAutoFit/>
          </a:bodyPr>
          <a:lstStyle/>
          <a:p>
            <a:pPr algn="l">
              <a:buFontTx/>
              <a:buBlip>
                <a:blip r:embed="rId3"/>
              </a:buBlip>
              <a:tabLst>
                <a:tab pos="0" algn="l"/>
              </a:tabLst>
            </a:pPr>
            <a:r>
              <a:rPr lang="fr-FR" sz="1600" b="1">
                <a:solidFill>
                  <a:schemeClr val="bg1"/>
                </a:solidFill>
              </a:rPr>
              <a:t> Présentation par l’audité des dispositions préétablies.</a:t>
            </a:r>
          </a:p>
          <a:p>
            <a:pPr algn="l">
              <a:buFontTx/>
              <a:buBlip>
                <a:blip r:embed="rId3"/>
              </a:buBlip>
              <a:tabLst>
                <a:tab pos="0" algn="l"/>
              </a:tabLst>
            </a:pPr>
            <a:r>
              <a:rPr lang="fr-FR" sz="1600" b="1">
                <a:solidFill>
                  <a:schemeClr val="bg1"/>
                </a:solidFill>
              </a:rPr>
              <a:t> Réorientation par l’auditeur (si besoin).</a:t>
            </a:r>
          </a:p>
          <a:p>
            <a:pPr algn="l">
              <a:buFontTx/>
              <a:buBlip>
                <a:blip r:embed="rId3"/>
              </a:buBlip>
              <a:tabLst>
                <a:tab pos="0" algn="l"/>
              </a:tabLst>
            </a:pPr>
            <a:r>
              <a:rPr lang="fr-FR" sz="1600" b="1">
                <a:solidFill>
                  <a:schemeClr val="bg1"/>
                </a:solidFill>
              </a:rPr>
              <a:t> Reformulation de l’auditeur.</a:t>
            </a:r>
          </a:p>
          <a:p>
            <a:pPr algn="l">
              <a:buFontTx/>
              <a:buBlip>
                <a:blip r:embed="rId3"/>
              </a:buBlip>
              <a:tabLst>
                <a:tab pos="0" algn="l"/>
              </a:tabLst>
            </a:pPr>
            <a:r>
              <a:rPr lang="fr-FR" sz="1600" b="1">
                <a:solidFill>
                  <a:schemeClr val="bg1"/>
                </a:solidFill>
              </a:rPr>
              <a:t> Vérification de la réalisation effective des dispositions préétablies (observation des activités et enregistrements).</a:t>
            </a:r>
            <a:endParaRPr lang="fr-FR" sz="1400" b="1">
              <a:solidFill>
                <a:srgbClr val="800080"/>
              </a:solidFill>
            </a:endParaRPr>
          </a:p>
        </p:txBody>
      </p:sp>
      <p:sp>
        <p:nvSpPr>
          <p:cNvPr id="14" name="Text Box 6"/>
          <p:cNvSpPr txBox="1">
            <a:spLocks noChangeArrowheads="1"/>
          </p:cNvSpPr>
          <p:nvPr/>
        </p:nvSpPr>
        <p:spPr bwMode="auto">
          <a:xfrm>
            <a:off x="3563094" y="4437410"/>
            <a:ext cx="4978400" cy="630237"/>
          </a:xfrm>
          <a:prstGeom prst="rect">
            <a:avLst/>
          </a:prstGeom>
          <a:solidFill>
            <a:schemeClr val="tx2"/>
          </a:solidFill>
          <a:ln w="19050">
            <a:solidFill>
              <a:schemeClr val="tx2"/>
            </a:solidFill>
            <a:miter lim="800000"/>
            <a:headEnd/>
            <a:tailEnd/>
          </a:ln>
          <a:effectLst/>
        </p:spPr>
        <p:txBody>
          <a:bodyPr>
            <a:spAutoFit/>
          </a:bodyPr>
          <a:lstStyle/>
          <a:p>
            <a:pPr algn="l"/>
            <a:endParaRPr lang="fr-FR" sz="800" b="1">
              <a:solidFill>
                <a:schemeClr val="bg1"/>
              </a:solidFill>
            </a:endParaRPr>
          </a:p>
          <a:p>
            <a:pPr algn="l">
              <a:buFontTx/>
              <a:buBlip>
                <a:blip r:embed="rId3"/>
              </a:buBlip>
            </a:pPr>
            <a:r>
              <a:rPr lang="fr-FR" sz="1600" b="1">
                <a:solidFill>
                  <a:schemeClr val="bg1"/>
                </a:solidFill>
              </a:rPr>
              <a:t> Présentation des premières constatations (non classées).</a:t>
            </a:r>
          </a:p>
          <a:p>
            <a:pPr algn="l">
              <a:buFontTx/>
              <a:buBlip>
                <a:blip r:embed="rId3"/>
              </a:buBlip>
            </a:pPr>
            <a:endParaRPr lang="fr-FR" sz="800" b="1">
              <a:solidFill>
                <a:schemeClr val="bg1"/>
              </a:solidFill>
            </a:endParaRPr>
          </a:p>
          <a:p>
            <a:pPr algn="l"/>
            <a:endParaRPr lang="fr-FR" sz="200" b="1">
              <a:solidFill>
                <a:schemeClr val="bg1"/>
              </a:solidFill>
            </a:endParaRPr>
          </a:p>
        </p:txBody>
      </p:sp>
      <p:sp>
        <p:nvSpPr>
          <p:cNvPr id="15" name="Text Box 7"/>
          <p:cNvSpPr txBox="1">
            <a:spLocks noChangeArrowheads="1"/>
          </p:cNvSpPr>
          <p:nvPr/>
        </p:nvSpPr>
        <p:spPr bwMode="auto">
          <a:xfrm>
            <a:off x="681782" y="1916460"/>
            <a:ext cx="2808287" cy="811212"/>
          </a:xfrm>
          <a:prstGeom prst="rect">
            <a:avLst/>
          </a:prstGeom>
          <a:solidFill>
            <a:schemeClr val="bg1"/>
          </a:solidFill>
          <a:ln w="19050">
            <a:solidFill>
              <a:schemeClr val="tx2"/>
            </a:solidFill>
            <a:miter lim="800000"/>
            <a:headEnd/>
            <a:tailEnd/>
          </a:ln>
          <a:effectLst/>
        </p:spPr>
        <p:txBody>
          <a:bodyPr>
            <a:spAutoFit/>
          </a:bodyPr>
          <a:lstStyle/>
          <a:p>
            <a:endParaRPr lang="fr-FR" sz="1400" b="1">
              <a:solidFill>
                <a:schemeClr val="bg2"/>
              </a:solidFill>
              <a:cs typeface="Times New Roman" pitchFamily="18" charset="0"/>
            </a:endParaRPr>
          </a:p>
          <a:p>
            <a:r>
              <a:rPr lang="fr-FR" sz="1800" b="1">
                <a:solidFill>
                  <a:schemeClr val="bg2"/>
                </a:solidFill>
                <a:cs typeface="Times New Roman" pitchFamily="18" charset="0"/>
              </a:rPr>
              <a:t>1 - </a:t>
            </a:r>
            <a:r>
              <a:rPr lang="fr-FR" sz="1800" b="1">
                <a:solidFill>
                  <a:srgbClr val="800080"/>
                </a:solidFill>
                <a:cs typeface="Times New Roman" pitchFamily="18" charset="0"/>
              </a:rPr>
              <a:t>Phase de présentation</a:t>
            </a:r>
          </a:p>
          <a:p>
            <a:endParaRPr lang="fr-FR" sz="1400" b="1">
              <a:solidFill>
                <a:srgbClr val="800080"/>
              </a:solidFill>
              <a:cs typeface="Times New Roman" pitchFamily="18" charset="0"/>
            </a:endParaRPr>
          </a:p>
        </p:txBody>
      </p:sp>
      <p:sp>
        <p:nvSpPr>
          <p:cNvPr id="16" name="Text Box 9"/>
          <p:cNvSpPr txBox="1">
            <a:spLocks noChangeArrowheads="1"/>
          </p:cNvSpPr>
          <p:nvPr/>
        </p:nvSpPr>
        <p:spPr bwMode="auto">
          <a:xfrm>
            <a:off x="681782" y="4437410"/>
            <a:ext cx="2808287" cy="630237"/>
          </a:xfrm>
          <a:prstGeom prst="rect">
            <a:avLst/>
          </a:prstGeom>
          <a:solidFill>
            <a:schemeClr val="bg1"/>
          </a:solidFill>
          <a:ln w="19050">
            <a:solidFill>
              <a:schemeClr val="tx2"/>
            </a:solidFill>
            <a:miter lim="800000"/>
            <a:headEnd/>
            <a:tailEnd/>
          </a:ln>
          <a:effectLst/>
        </p:spPr>
        <p:txBody>
          <a:bodyPr>
            <a:spAutoFit/>
          </a:bodyPr>
          <a:lstStyle/>
          <a:p>
            <a:pPr algn="l"/>
            <a:endParaRPr lang="fr-FR" sz="800" b="1">
              <a:solidFill>
                <a:schemeClr val="bg2"/>
              </a:solidFill>
              <a:cs typeface="Times New Roman" pitchFamily="18" charset="0"/>
            </a:endParaRPr>
          </a:p>
          <a:p>
            <a:pPr algn="l"/>
            <a:r>
              <a:rPr lang="fr-FR" sz="1800" b="1">
                <a:solidFill>
                  <a:schemeClr val="bg2"/>
                </a:solidFill>
                <a:cs typeface="Times New Roman" pitchFamily="18" charset="0"/>
              </a:rPr>
              <a:t>3 - </a:t>
            </a:r>
            <a:r>
              <a:rPr lang="fr-FR" sz="1800" b="1">
                <a:solidFill>
                  <a:srgbClr val="800080"/>
                </a:solidFill>
                <a:cs typeface="Times New Roman" pitchFamily="18" charset="0"/>
              </a:rPr>
              <a:t>Phase de conclusion</a:t>
            </a:r>
          </a:p>
          <a:p>
            <a:pPr algn="l"/>
            <a:endParaRPr lang="fr-FR" sz="800" b="1">
              <a:solidFill>
                <a:srgbClr val="800080"/>
              </a:solidFill>
              <a:cs typeface="Times New Roman" pitchFamily="18" charset="0"/>
            </a:endParaRPr>
          </a:p>
        </p:txBody>
      </p:sp>
      <p:sp>
        <p:nvSpPr>
          <p:cNvPr id="17" name="Rectangle 10"/>
          <p:cNvSpPr>
            <a:spLocks noChangeArrowheads="1"/>
          </p:cNvSpPr>
          <p:nvPr/>
        </p:nvSpPr>
        <p:spPr bwMode="auto">
          <a:xfrm>
            <a:off x="1259632" y="1268760"/>
            <a:ext cx="727075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l’organisation type d’un entretien</a:t>
            </a:r>
          </a:p>
        </p:txBody>
      </p:sp>
      <p:sp>
        <p:nvSpPr>
          <p:cNvPr id="18" name="Text Box 11"/>
          <p:cNvSpPr txBox="1">
            <a:spLocks noChangeArrowheads="1"/>
          </p:cNvSpPr>
          <p:nvPr/>
        </p:nvSpPr>
        <p:spPr bwMode="auto">
          <a:xfrm>
            <a:off x="683568" y="2996952"/>
            <a:ext cx="2808287" cy="1107996"/>
          </a:xfrm>
          <a:prstGeom prst="rect">
            <a:avLst/>
          </a:prstGeom>
          <a:solidFill>
            <a:schemeClr val="bg1"/>
          </a:solidFill>
          <a:ln w="19050">
            <a:solidFill>
              <a:schemeClr val="tx2"/>
            </a:solidFill>
            <a:miter lim="800000"/>
            <a:headEnd/>
            <a:tailEnd/>
          </a:ln>
          <a:effectLst/>
        </p:spPr>
        <p:txBody>
          <a:bodyPr wrap="square" anchor="ctr" anchorCtr="0">
            <a:spAutoFit/>
          </a:bodyPr>
          <a:lstStyle/>
          <a:p>
            <a:endParaRPr lang="fr-FR" sz="3000" b="1" dirty="0">
              <a:solidFill>
                <a:schemeClr val="bg2"/>
              </a:solidFill>
              <a:cs typeface="Times New Roman" pitchFamily="18" charset="0"/>
            </a:endParaRPr>
          </a:p>
          <a:p>
            <a:pPr algn="ctr"/>
            <a:r>
              <a:rPr lang="fr-FR" sz="1800" b="1" dirty="0">
                <a:solidFill>
                  <a:schemeClr val="bg2"/>
                </a:solidFill>
                <a:cs typeface="Times New Roman" pitchFamily="18" charset="0"/>
              </a:rPr>
              <a:t>2 - </a:t>
            </a:r>
            <a:r>
              <a:rPr lang="fr-FR" sz="1800" b="1" dirty="0">
                <a:solidFill>
                  <a:srgbClr val="800080"/>
                </a:solidFill>
                <a:cs typeface="Times New Roman" pitchFamily="18" charset="0"/>
              </a:rPr>
              <a:t>Phase de </a:t>
            </a:r>
            <a:r>
              <a:rPr lang="fr-FR" sz="1800" b="1" dirty="0" smtClean="0">
                <a:solidFill>
                  <a:srgbClr val="800080"/>
                </a:solidFill>
                <a:cs typeface="Times New Roman" pitchFamily="18" charset="0"/>
              </a:rPr>
              <a:t>questionnement</a:t>
            </a:r>
            <a:endParaRPr lang="fr-FR" sz="3000" b="1" dirty="0">
              <a:solidFill>
                <a:srgbClr val="800080"/>
              </a:solidFill>
              <a:cs typeface="Times New Roman"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539552" y="1052736"/>
            <a:ext cx="806489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9" name="Rectangle 9"/>
          <p:cNvSpPr>
            <a:spLocks noChangeArrowheads="1"/>
          </p:cNvSpPr>
          <p:nvPr/>
        </p:nvSpPr>
        <p:spPr bwMode="auto">
          <a:xfrm>
            <a:off x="755576" y="1340768"/>
            <a:ext cx="7993062"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la communication lors des entretiens </a:t>
            </a:r>
          </a:p>
        </p:txBody>
      </p:sp>
      <p:sp>
        <p:nvSpPr>
          <p:cNvPr id="20" name="Text Box 18"/>
          <p:cNvSpPr txBox="1">
            <a:spLocks noChangeArrowheads="1"/>
          </p:cNvSpPr>
          <p:nvPr/>
        </p:nvSpPr>
        <p:spPr bwMode="auto">
          <a:xfrm>
            <a:off x="1728788" y="3067968"/>
            <a:ext cx="1038225" cy="687387"/>
          </a:xfrm>
          <a:prstGeom prst="rect">
            <a:avLst/>
          </a:prstGeom>
          <a:solidFill>
            <a:srgbClr val="800080"/>
          </a:solidFill>
          <a:ln w="9525">
            <a:noFill/>
            <a:miter lim="800000"/>
            <a:headEnd/>
            <a:tailEnd/>
          </a:ln>
          <a:effectLst>
            <a:prstShdw prst="shdw17" dist="17961" dir="2700000">
              <a:srgbClr val="800080">
                <a:gamma/>
                <a:shade val="60000"/>
                <a:invGamma/>
              </a:srgbClr>
            </a:prstShdw>
          </a:effectLst>
        </p:spPr>
        <p:txBody>
          <a:bodyPr anchor="ctr">
            <a:spAutoFit/>
          </a:bodyPr>
          <a:lstStyle/>
          <a:p>
            <a:endParaRPr kumimoji="0" lang="fr-FR" sz="1300"/>
          </a:p>
          <a:p>
            <a:r>
              <a:rPr kumimoji="0" lang="fr-FR" sz="1300" b="1">
                <a:solidFill>
                  <a:schemeClr val="bg1"/>
                </a:solidFill>
              </a:rPr>
              <a:t>EMETTEUR</a:t>
            </a:r>
          </a:p>
          <a:p>
            <a:endParaRPr kumimoji="0" lang="fr-FR" sz="1300" b="1"/>
          </a:p>
        </p:txBody>
      </p:sp>
      <p:sp>
        <p:nvSpPr>
          <p:cNvPr id="21" name="AutoShape 19"/>
          <p:cNvSpPr>
            <a:spLocks noChangeArrowheads="1"/>
          </p:cNvSpPr>
          <p:nvPr/>
        </p:nvSpPr>
        <p:spPr bwMode="auto">
          <a:xfrm>
            <a:off x="2806700" y="3212430"/>
            <a:ext cx="1045220" cy="446088"/>
          </a:xfrm>
          <a:prstGeom prst="homePlate">
            <a:avLst>
              <a:gd name="adj" fmla="val 46580"/>
            </a:avLst>
          </a:prstGeom>
          <a:solidFill>
            <a:srgbClr val="C0C0C0"/>
          </a:solidFill>
          <a:ln w="9525">
            <a:solidFill>
              <a:srgbClr val="000000"/>
            </a:solidFill>
            <a:miter lim="800000"/>
            <a:headEnd/>
            <a:tailEnd/>
          </a:ln>
        </p:spPr>
        <p:txBody>
          <a:bodyPr wrap="square" tIns="118800" bIns="118800">
            <a:spAutoFit/>
          </a:bodyPr>
          <a:lstStyle/>
          <a:p>
            <a:r>
              <a:rPr kumimoji="0" lang="fr-FR" sz="1300" b="1">
                <a:solidFill>
                  <a:schemeClr val="tx2"/>
                </a:solidFill>
              </a:rPr>
              <a:t>Codage</a:t>
            </a:r>
          </a:p>
        </p:txBody>
      </p:sp>
      <p:sp>
        <p:nvSpPr>
          <p:cNvPr id="22" name="AutoShape 20"/>
          <p:cNvSpPr>
            <a:spLocks noChangeArrowheads="1"/>
          </p:cNvSpPr>
          <p:nvPr/>
        </p:nvSpPr>
        <p:spPr bwMode="auto">
          <a:xfrm>
            <a:off x="5292080" y="3212430"/>
            <a:ext cx="2016224" cy="439975"/>
          </a:xfrm>
          <a:prstGeom prst="chevron">
            <a:avLst>
              <a:gd name="adj" fmla="val 85142"/>
            </a:avLst>
          </a:prstGeom>
          <a:solidFill>
            <a:srgbClr val="C0C0C0"/>
          </a:solidFill>
          <a:ln w="9525">
            <a:solidFill>
              <a:srgbClr val="000000"/>
            </a:solidFill>
            <a:miter lim="800000"/>
            <a:headEnd/>
            <a:tailEnd/>
          </a:ln>
        </p:spPr>
        <p:txBody>
          <a:bodyPr wrap="square" tIns="118800" bIns="118800">
            <a:spAutoFit/>
          </a:bodyPr>
          <a:lstStyle/>
          <a:p>
            <a:pPr marL="190500"/>
            <a:r>
              <a:rPr kumimoji="0" lang="fr-FR" sz="1300" b="1" dirty="0">
                <a:solidFill>
                  <a:schemeClr val="tx2"/>
                </a:solidFill>
              </a:rPr>
              <a:t>Décodage</a:t>
            </a:r>
            <a:endParaRPr kumimoji="0" lang="fr-FR" sz="1300" b="1" dirty="0">
              <a:solidFill>
                <a:schemeClr val="tx2"/>
              </a:solidFill>
              <a:latin typeface="Times New Roman" pitchFamily="18" charset="0"/>
            </a:endParaRPr>
          </a:p>
        </p:txBody>
      </p:sp>
      <p:sp>
        <p:nvSpPr>
          <p:cNvPr id="23" name="Text Box 21"/>
          <p:cNvSpPr txBox="1">
            <a:spLocks noChangeArrowheads="1"/>
          </p:cNvSpPr>
          <p:nvPr/>
        </p:nvSpPr>
        <p:spPr bwMode="auto">
          <a:xfrm>
            <a:off x="3779912" y="2348880"/>
            <a:ext cx="1800225" cy="646331"/>
          </a:xfrm>
          <a:prstGeom prst="rect">
            <a:avLst/>
          </a:prstGeom>
          <a:noFill/>
          <a:ln w="9525">
            <a:noFill/>
            <a:miter lim="800000"/>
            <a:headEnd/>
            <a:tailEnd/>
          </a:ln>
          <a:effectLst/>
        </p:spPr>
        <p:txBody>
          <a:bodyPr>
            <a:spAutoFit/>
          </a:bodyPr>
          <a:lstStyle/>
          <a:p>
            <a:pPr algn="ctr">
              <a:spcBef>
                <a:spcPct val="50000"/>
              </a:spcBef>
            </a:pPr>
            <a:r>
              <a:rPr lang="fr-FR" sz="1800" b="1" dirty="0">
                <a:solidFill>
                  <a:schemeClr val="tx2"/>
                </a:solidFill>
              </a:rPr>
              <a:t>MILIEU AMBIANT</a:t>
            </a:r>
          </a:p>
        </p:txBody>
      </p:sp>
      <p:sp>
        <p:nvSpPr>
          <p:cNvPr id="24" name="Text Box 22"/>
          <p:cNvSpPr txBox="1">
            <a:spLocks noChangeArrowheads="1"/>
          </p:cNvSpPr>
          <p:nvPr/>
        </p:nvSpPr>
        <p:spPr bwMode="auto">
          <a:xfrm>
            <a:off x="7380312" y="3068960"/>
            <a:ext cx="1081088" cy="687387"/>
          </a:xfrm>
          <a:prstGeom prst="rect">
            <a:avLst/>
          </a:prstGeom>
          <a:solidFill>
            <a:srgbClr val="800080"/>
          </a:solidFill>
          <a:ln w="9525">
            <a:noFill/>
            <a:miter lim="800000"/>
            <a:headEnd/>
            <a:tailEnd/>
          </a:ln>
          <a:effectLst>
            <a:prstShdw prst="shdw17" dist="17961" dir="2700000">
              <a:srgbClr val="800080">
                <a:gamma/>
                <a:shade val="60000"/>
                <a:invGamma/>
              </a:srgbClr>
            </a:prstShdw>
          </a:effectLst>
        </p:spPr>
        <p:txBody>
          <a:bodyPr anchor="ctr">
            <a:spAutoFit/>
          </a:bodyPr>
          <a:lstStyle/>
          <a:p>
            <a:endParaRPr kumimoji="0" lang="fr-FR" sz="1300">
              <a:solidFill>
                <a:schemeClr val="bg1"/>
              </a:solidFill>
            </a:endParaRPr>
          </a:p>
          <a:p>
            <a:r>
              <a:rPr kumimoji="0" lang="fr-FR" sz="1300" b="1">
                <a:solidFill>
                  <a:schemeClr val="bg1"/>
                </a:solidFill>
              </a:rPr>
              <a:t>RECEPTEUR</a:t>
            </a:r>
          </a:p>
          <a:p>
            <a:endParaRPr kumimoji="0" lang="fr-FR" sz="1300" b="1">
              <a:solidFill>
                <a:schemeClr val="bg1"/>
              </a:solidFill>
            </a:endParaRPr>
          </a:p>
        </p:txBody>
      </p:sp>
      <p:sp>
        <p:nvSpPr>
          <p:cNvPr id="25" name="Text Box 24"/>
          <p:cNvSpPr txBox="1">
            <a:spLocks noChangeArrowheads="1"/>
          </p:cNvSpPr>
          <p:nvPr/>
        </p:nvSpPr>
        <p:spPr bwMode="auto">
          <a:xfrm>
            <a:off x="4102100" y="3212430"/>
            <a:ext cx="1081088" cy="512763"/>
          </a:xfrm>
          <a:prstGeom prst="rect">
            <a:avLst/>
          </a:prstGeom>
          <a:solidFill>
            <a:schemeClr val="tx2"/>
          </a:solidFill>
          <a:ln w="9525">
            <a:noFill/>
            <a:prstDash val="lgDashDot"/>
            <a:miter lim="800000"/>
            <a:headEnd/>
            <a:tailEnd/>
          </a:ln>
        </p:spPr>
        <p:txBody>
          <a:bodyPr tIns="118800" bIns="118800">
            <a:spAutoFit/>
          </a:bodyPr>
          <a:lstStyle/>
          <a:p>
            <a:pPr algn="ctr"/>
            <a:r>
              <a:rPr kumimoji="0" lang="fr-FR" sz="1300" b="1" dirty="0"/>
              <a:t> </a:t>
            </a:r>
            <a:r>
              <a:rPr kumimoji="0" lang="fr-FR" sz="1800" b="1" dirty="0">
                <a:solidFill>
                  <a:schemeClr val="bg1"/>
                </a:solidFill>
              </a:rPr>
              <a:t>CANAL</a:t>
            </a:r>
          </a:p>
        </p:txBody>
      </p:sp>
      <p:sp>
        <p:nvSpPr>
          <p:cNvPr id="26" name="Rectangle 31"/>
          <p:cNvSpPr>
            <a:spLocks noChangeArrowheads="1"/>
          </p:cNvSpPr>
          <p:nvPr/>
        </p:nvSpPr>
        <p:spPr bwMode="auto">
          <a:xfrm>
            <a:off x="862013" y="4941218"/>
            <a:ext cx="7697787" cy="822325"/>
          </a:xfrm>
          <a:prstGeom prst="rect">
            <a:avLst/>
          </a:prstGeom>
          <a:noFill/>
          <a:ln w="50800">
            <a:noFill/>
            <a:miter lim="800000"/>
            <a:headEnd/>
            <a:tailEnd/>
          </a:ln>
          <a:effectLst/>
        </p:spPr>
        <p:txBody>
          <a:bodyPr>
            <a:spAutoFit/>
          </a:bodyPr>
          <a:lstStyle/>
          <a:p>
            <a:pPr>
              <a:spcBef>
                <a:spcPct val="50000"/>
              </a:spcBef>
            </a:pPr>
            <a:r>
              <a:rPr lang="fr-FR" sz="2400" b="1" dirty="0">
                <a:solidFill>
                  <a:schemeClr val="tx2"/>
                </a:solidFill>
                <a:latin typeface="Arial" charset="0"/>
              </a:rPr>
              <a:t>Il y a génération d’éléments parasites, FREINS à la communication et à la compréhension.</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611560" y="1052736"/>
            <a:ext cx="806489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5" name="Rectangle 5"/>
          <p:cNvSpPr>
            <a:spLocks noChangeArrowheads="1"/>
          </p:cNvSpPr>
          <p:nvPr/>
        </p:nvSpPr>
        <p:spPr bwMode="auto">
          <a:xfrm>
            <a:off x="683568" y="1340768"/>
            <a:ext cx="7993062"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La phase active : la communication lors des entretiens </a:t>
            </a:r>
          </a:p>
        </p:txBody>
      </p:sp>
      <p:sp>
        <p:nvSpPr>
          <p:cNvPr id="16" name="Rectangle 18"/>
          <p:cNvSpPr>
            <a:spLocks noChangeArrowheads="1"/>
          </p:cNvSpPr>
          <p:nvPr/>
        </p:nvSpPr>
        <p:spPr bwMode="auto">
          <a:xfrm>
            <a:off x="6172200" y="2781300"/>
            <a:ext cx="1881188" cy="533400"/>
          </a:xfrm>
          <a:prstGeom prst="rect">
            <a:avLst/>
          </a:prstGeom>
          <a:solidFill>
            <a:schemeClr val="tx2"/>
          </a:solidFill>
          <a:ln w="19050">
            <a:noFill/>
            <a:miter lim="800000"/>
            <a:headEnd/>
            <a:tailEnd/>
          </a:ln>
          <a:effectLst/>
        </p:spPr>
        <p:txBody>
          <a:bodyPr anchor="ctr" anchorCtr="1"/>
          <a:lstStyle/>
          <a:p>
            <a:r>
              <a:rPr lang="fr-FR" sz="1800" b="1" dirty="0">
                <a:solidFill>
                  <a:schemeClr val="bg1"/>
                </a:solidFill>
              </a:rPr>
              <a:t>Retient</a:t>
            </a:r>
          </a:p>
        </p:txBody>
      </p:sp>
      <p:sp>
        <p:nvSpPr>
          <p:cNvPr id="17" name="Rectangle 20"/>
          <p:cNvSpPr>
            <a:spLocks noChangeArrowheads="1"/>
          </p:cNvSpPr>
          <p:nvPr/>
        </p:nvSpPr>
        <p:spPr bwMode="auto">
          <a:xfrm>
            <a:off x="3779912" y="4581128"/>
            <a:ext cx="1905000" cy="457200"/>
          </a:xfrm>
          <a:prstGeom prst="rect">
            <a:avLst/>
          </a:prstGeom>
          <a:solidFill>
            <a:schemeClr val="tx2"/>
          </a:solidFill>
          <a:ln w="19050">
            <a:noFill/>
            <a:miter lim="800000"/>
            <a:headEnd/>
            <a:tailEnd/>
          </a:ln>
          <a:effectLst/>
        </p:spPr>
        <p:txBody>
          <a:bodyPr/>
          <a:lstStyle/>
          <a:p>
            <a:pPr algn="ctr"/>
            <a:r>
              <a:rPr lang="fr-FR" sz="1800" b="1" dirty="0">
                <a:solidFill>
                  <a:schemeClr val="bg1"/>
                </a:solidFill>
              </a:rPr>
              <a:t>La reformulation</a:t>
            </a:r>
          </a:p>
        </p:txBody>
      </p:sp>
      <p:sp>
        <p:nvSpPr>
          <p:cNvPr id="18" name="Rectangle 22"/>
          <p:cNvSpPr>
            <a:spLocks noChangeArrowheads="1"/>
          </p:cNvSpPr>
          <p:nvPr/>
        </p:nvSpPr>
        <p:spPr bwMode="auto">
          <a:xfrm>
            <a:off x="1187624" y="2780928"/>
            <a:ext cx="1909763" cy="533400"/>
          </a:xfrm>
          <a:prstGeom prst="rect">
            <a:avLst/>
          </a:prstGeom>
          <a:solidFill>
            <a:schemeClr val="tx2"/>
          </a:solidFill>
          <a:ln w="19050">
            <a:noFill/>
            <a:miter lim="800000"/>
            <a:headEnd/>
            <a:tailEnd/>
          </a:ln>
          <a:effectLst/>
        </p:spPr>
        <p:txBody>
          <a:bodyPr anchor="ctr" anchorCtr="1"/>
          <a:lstStyle/>
          <a:p>
            <a:r>
              <a:rPr lang="fr-FR" sz="1800" b="1" dirty="0">
                <a:solidFill>
                  <a:schemeClr val="bg1"/>
                </a:solidFill>
              </a:rPr>
              <a:t>Reçois / Émet </a:t>
            </a:r>
          </a:p>
        </p:txBody>
      </p:sp>
      <p:sp>
        <p:nvSpPr>
          <p:cNvPr id="27" name="Rectangle 23"/>
          <p:cNvSpPr>
            <a:spLocks noChangeArrowheads="1"/>
          </p:cNvSpPr>
          <p:nvPr/>
        </p:nvSpPr>
        <p:spPr bwMode="auto">
          <a:xfrm>
            <a:off x="1115616" y="4581128"/>
            <a:ext cx="1905000" cy="457200"/>
          </a:xfrm>
          <a:prstGeom prst="rect">
            <a:avLst/>
          </a:prstGeom>
          <a:solidFill>
            <a:schemeClr val="tx2"/>
          </a:solidFill>
          <a:ln w="19050">
            <a:noFill/>
            <a:miter lim="800000"/>
            <a:headEnd/>
            <a:tailEnd/>
          </a:ln>
          <a:effectLst/>
        </p:spPr>
        <p:txBody>
          <a:bodyPr/>
          <a:lstStyle/>
          <a:p>
            <a:pPr algn="ctr"/>
            <a:r>
              <a:rPr lang="fr-FR" sz="1800" b="1">
                <a:solidFill>
                  <a:schemeClr val="bg1"/>
                </a:solidFill>
              </a:rPr>
              <a:t>L’empathie</a:t>
            </a:r>
          </a:p>
        </p:txBody>
      </p:sp>
      <p:sp>
        <p:nvSpPr>
          <p:cNvPr id="28" name="AutoShape 24"/>
          <p:cNvSpPr>
            <a:spLocks noChangeArrowheads="1"/>
          </p:cNvSpPr>
          <p:nvPr/>
        </p:nvSpPr>
        <p:spPr bwMode="auto">
          <a:xfrm>
            <a:off x="1907704" y="3501008"/>
            <a:ext cx="503237" cy="903287"/>
          </a:xfrm>
          <a:prstGeom prst="upDownArrow">
            <a:avLst>
              <a:gd name="adj1" fmla="val 50000"/>
              <a:gd name="adj2" fmla="val 35899"/>
            </a:avLst>
          </a:prstGeom>
          <a:solidFill>
            <a:srgbClr val="4D4D4D"/>
          </a:solidFill>
          <a:ln w="9525">
            <a:solidFill>
              <a:schemeClr val="bg2"/>
            </a:solidFill>
            <a:miter lim="800000"/>
            <a:headEnd/>
            <a:tailEnd/>
          </a:ln>
          <a:effectLst/>
        </p:spPr>
        <p:txBody>
          <a:bodyPr wrap="none" anchor="ctr"/>
          <a:lstStyle/>
          <a:p>
            <a:endParaRPr lang="fr-FR"/>
          </a:p>
        </p:txBody>
      </p:sp>
      <p:sp>
        <p:nvSpPr>
          <p:cNvPr id="29" name="Rectangle 25"/>
          <p:cNvSpPr>
            <a:spLocks noChangeArrowheads="1"/>
          </p:cNvSpPr>
          <p:nvPr/>
        </p:nvSpPr>
        <p:spPr bwMode="auto">
          <a:xfrm>
            <a:off x="3779912" y="2780928"/>
            <a:ext cx="1905000" cy="533400"/>
          </a:xfrm>
          <a:prstGeom prst="rect">
            <a:avLst/>
          </a:prstGeom>
          <a:solidFill>
            <a:schemeClr val="tx2"/>
          </a:solidFill>
          <a:ln w="19050">
            <a:noFill/>
            <a:miter lim="800000"/>
            <a:headEnd/>
            <a:tailEnd/>
          </a:ln>
          <a:effectLst/>
        </p:spPr>
        <p:txBody>
          <a:bodyPr anchor="ctr" anchorCtr="1"/>
          <a:lstStyle/>
          <a:p>
            <a:r>
              <a:rPr lang="fr-FR" sz="1800" b="1" dirty="0">
                <a:solidFill>
                  <a:schemeClr val="bg1"/>
                </a:solidFill>
              </a:rPr>
              <a:t>Comprend </a:t>
            </a:r>
          </a:p>
        </p:txBody>
      </p:sp>
      <p:sp>
        <p:nvSpPr>
          <p:cNvPr id="30" name="Rectangle 31"/>
          <p:cNvSpPr>
            <a:spLocks noChangeArrowheads="1"/>
          </p:cNvSpPr>
          <p:nvPr/>
        </p:nvSpPr>
        <p:spPr bwMode="auto">
          <a:xfrm>
            <a:off x="6172200" y="4572000"/>
            <a:ext cx="1873250" cy="457200"/>
          </a:xfrm>
          <a:prstGeom prst="rect">
            <a:avLst/>
          </a:prstGeom>
          <a:solidFill>
            <a:schemeClr val="tx2"/>
          </a:solidFill>
          <a:ln w="19050">
            <a:noFill/>
            <a:miter lim="800000"/>
            <a:headEnd/>
            <a:tailEnd/>
          </a:ln>
          <a:effectLst/>
        </p:spPr>
        <p:txBody>
          <a:bodyPr/>
          <a:lstStyle/>
          <a:p>
            <a:pPr algn="ctr"/>
            <a:r>
              <a:rPr lang="fr-FR" sz="1800" b="1" dirty="0">
                <a:solidFill>
                  <a:schemeClr val="bg1"/>
                </a:solidFill>
              </a:rPr>
              <a:t>La prise de notes</a:t>
            </a:r>
          </a:p>
        </p:txBody>
      </p:sp>
      <p:sp>
        <p:nvSpPr>
          <p:cNvPr id="31" name="Text Box 32"/>
          <p:cNvSpPr txBox="1">
            <a:spLocks noChangeArrowheads="1"/>
          </p:cNvSpPr>
          <p:nvPr/>
        </p:nvSpPr>
        <p:spPr bwMode="auto">
          <a:xfrm>
            <a:off x="1691680" y="2204864"/>
            <a:ext cx="5832475" cy="369332"/>
          </a:xfrm>
          <a:prstGeom prst="rect">
            <a:avLst/>
          </a:prstGeom>
          <a:solidFill>
            <a:schemeClr val="bg1"/>
          </a:solidFill>
          <a:ln w="19050">
            <a:solidFill>
              <a:schemeClr val="tx2"/>
            </a:solidFill>
            <a:miter lim="800000"/>
            <a:headEnd/>
            <a:tailEnd/>
          </a:ln>
          <a:effectLst/>
        </p:spPr>
        <p:txBody>
          <a:bodyPr>
            <a:spAutoFit/>
          </a:bodyPr>
          <a:lstStyle/>
          <a:p>
            <a:pPr algn="ctr"/>
            <a:r>
              <a:rPr lang="fr-FR" sz="1800" b="1" dirty="0">
                <a:solidFill>
                  <a:srgbClr val="800080"/>
                </a:solidFill>
              </a:rPr>
              <a:t>L’auditeur expérimenté sait diminuer les parasites</a:t>
            </a:r>
            <a:endParaRPr lang="fr-FR" sz="1400" b="1" dirty="0">
              <a:solidFill>
                <a:srgbClr val="800080"/>
              </a:solidFill>
              <a:cs typeface="Times New Roman" pitchFamily="18" charset="0"/>
            </a:endParaRPr>
          </a:p>
        </p:txBody>
      </p:sp>
      <p:sp>
        <p:nvSpPr>
          <p:cNvPr id="32" name="AutoShape 33"/>
          <p:cNvSpPr>
            <a:spLocks noChangeArrowheads="1"/>
          </p:cNvSpPr>
          <p:nvPr/>
        </p:nvSpPr>
        <p:spPr bwMode="auto">
          <a:xfrm>
            <a:off x="4499992" y="3501008"/>
            <a:ext cx="503237" cy="903287"/>
          </a:xfrm>
          <a:prstGeom prst="upDownArrow">
            <a:avLst>
              <a:gd name="adj1" fmla="val 50000"/>
              <a:gd name="adj2" fmla="val 35899"/>
            </a:avLst>
          </a:prstGeom>
          <a:solidFill>
            <a:srgbClr val="4D4D4D"/>
          </a:solidFill>
          <a:ln w="9525">
            <a:solidFill>
              <a:schemeClr val="bg2"/>
            </a:solidFill>
            <a:miter lim="800000"/>
            <a:headEnd/>
            <a:tailEnd/>
          </a:ln>
          <a:effectLst/>
        </p:spPr>
        <p:txBody>
          <a:bodyPr wrap="none" anchor="ctr"/>
          <a:lstStyle/>
          <a:p>
            <a:endParaRPr lang="fr-FR"/>
          </a:p>
        </p:txBody>
      </p:sp>
      <p:sp>
        <p:nvSpPr>
          <p:cNvPr id="33" name="AutoShape 34"/>
          <p:cNvSpPr>
            <a:spLocks noChangeArrowheads="1"/>
          </p:cNvSpPr>
          <p:nvPr/>
        </p:nvSpPr>
        <p:spPr bwMode="auto">
          <a:xfrm>
            <a:off x="6900863" y="3500438"/>
            <a:ext cx="503237" cy="903287"/>
          </a:xfrm>
          <a:prstGeom prst="upDownArrow">
            <a:avLst>
              <a:gd name="adj1" fmla="val 50000"/>
              <a:gd name="adj2" fmla="val 35899"/>
            </a:avLst>
          </a:prstGeom>
          <a:solidFill>
            <a:srgbClr val="4D4D4D"/>
          </a:solidFill>
          <a:ln w="9525">
            <a:solidFill>
              <a:schemeClr val="bg2"/>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611560" y="1052736"/>
            <a:ext cx="806489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9" name="Rectangle 8"/>
          <p:cNvSpPr>
            <a:spLocks noChangeArrowheads="1"/>
          </p:cNvSpPr>
          <p:nvPr/>
        </p:nvSpPr>
        <p:spPr bwMode="auto">
          <a:xfrm>
            <a:off x="1547664" y="1340768"/>
            <a:ext cx="6696744"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le questionnement doit :</a:t>
            </a:r>
          </a:p>
        </p:txBody>
      </p:sp>
      <p:sp>
        <p:nvSpPr>
          <p:cNvPr id="20" name="Text Box 10"/>
          <p:cNvSpPr txBox="1">
            <a:spLocks noChangeArrowheads="1"/>
          </p:cNvSpPr>
          <p:nvPr/>
        </p:nvSpPr>
        <p:spPr bwMode="auto">
          <a:xfrm>
            <a:off x="899592" y="2204864"/>
            <a:ext cx="7542213" cy="431800"/>
          </a:xfrm>
          <a:prstGeom prst="rect">
            <a:avLst/>
          </a:prstGeom>
          <a:solidFill>
            <a:schemeClr val="tx2"/>
          </a:solidFill>
          <a:ln w="19050">
            <a:solidFill>
              <a:schemeClr val="tx2"/>
            </a:solidFill>
            <a:miter lim="800000"/>
            <a:headEnd/>
            <a:tailEnd/>
          </a:ln>
          <a:effectLst/>
        </p:spPr>
        <p:txBody>
          <a:bodyPr/>
          <a:lstStyle/>
          <a:p>
            <a:pPr marL="288925" indent="-288925" algn="l"/>
            <a:r>
              <a:rPr lang="fr-FR" b="1" dirty="0">
                <a:solidFill>
                  <a:schemeClr val="bg1"/>
                </a:solidFill>
                <a:cs typeface="Times New Roman" pitchFamily="18" charset="0"/>
              </a:rPr>
              <a:t>1- Faciliter le contact et les relations</a:t>
            </a:r>
          </a:p>
        </p:txBody>
      </p:sp>
      <p:sp>
        <p:nvSpPr>
          <p:cNvPr id="21" name="Text Box 11"/>
          <p:cNvSpPr txBox="1">
            <a:spLocks noChangeArrowheads="1"/>
          </p:cNvSpPr>
          <p:nvPr/>
        </p:nvSpPr>
        <p:spPr bwMode="auto">
          <a:xfrm>
            <a:off x="899592" y="2780928"/>
            <a:ext cx="7542213" cy="431800"/>
          </a:xfrm>
          <a:prstGeom prst="rect">
            <a:avLst/>
          </a:prstGeom>
          <a:solidFill>
            <a:schemeClr val="tx2"/>
          </a:solidFill>
          <a:ln w="19050">
            <a:solidFill>
              <a:schemeClr val="tx2"/>
            </a:solidFill>
            <a:miter lim="800000"/>
            <a:headEnd/>
            <a:tailEnd/>
          </a:ln>
          <a:effectLst/>
        </p:spPr>
        <p:txBody>
          <a:bodyPr/>
          <a:lstStyle/>
          <a:p>
            <a:pPr marL="288925" indent="-288925" algn="l"/>
            <a:r>
              <a:rPr lang="fr-FR" b="1">
                <a:solidFill>
                  <a:schemeClr val="bg1"/>
                </a:solidFill>
                <a:cs typeface="Times New Roman" pitchFamily="18" charset="0"/>
              </a:rPr>
              <a:t>2- Recadrer la réponse sans rompre le contact</a:t>
            </a:r>
          </a:p>
        </p:txBody>
      </p:sp>
      <p:sp>
        <p:nvSpPr>
          <p:cNvPr id="22" name="Text Box 12"/>
          <p:cNvSpPr txBox="1">
            <a:spLocks noChangeArrowheads="1"/>
          </p:cNvSpPr>
          <p:nvPr/>
        </p:nvSpPr>
        <p:spPr bwMode="auto">
          <a:xfrm>
            <a:off x="899592" y="3356992"/>
            <a:ext cx="7542213" cy="431800"/>
          </a:xfrm>
          <a:prstGeom prst="rect">
            <a:avLst/>
          </a:prstGeom>
          <a:solidFill>
            <a:schemeClr val="tx2"/>
          </a:solidFill>
          <a:ln w="19050">
            <a:solidFill>
              <a:schemeClr val="tx2"/>
            </a:solidFill>
            <a:miter lim="800000"/>
            <a:headEnd/>
            <a:tailEnd/>
          </a:ln>
          <a:effectLst/>
        </p:spPr>
        <p:txBody>
          <a:bodyPr/>
          <a:lstStyle/>
          <a:p>
            <a:pPr marL="288925" indent="-288925" algn="l"/>
            <a:r>
              <a:rPr lang="fr-FR" b="1" dirty="0">
                <a:solidFill>
                  <a:schemeClr val="bg1"/>
                </a:solidFill>
                <a:cs typeface="Times New Roman" pitchFamily="18" charset="0"/>
              </a:rPr>
              <a:t>3- Assurer la compréhension et inviter à la précision</a:t>
            </a:r>
          </a:p>
        </p:txBody>
      </p:sp>
      <p:sp>
        <p:nvSpPr>
          <p:cNvPr id="23" name="Text Box 13"/>
          <p:cNvSpPr txBox="1">
            <a:spLocks noChangeArrowheads="1"/>
          </p:cNvSpPr>
          <p:nvPr/>
        </p:nvSpPr>
        <p:spPr bwMode="auto">
          <a:xfrm>
            <a:off x="899592" y="3933056"/>
            <a:ext cx="7542213" cy="431800"/>
          </a:xfrm>
          <a:prstGeom prst="rect">
            <a:avLst/>
          </a:prstGeom>
          <a:solidFill>
            <a:schemeClr val="tx2"/>
          </a:solidFill>
          <a:ln w="19050">
            <a:solidFill>
              <a:schemeClr val="tx2"/>
            </a:solidFill>
            <a:miter lim="800000"/>
            <a:headEnd/>
            <a:tailEnd/>
          </a:ln>
          <a:effectLst/>
        </p:spPr>
        <p:txBody>
          <a:bodyPr/>
          <a:lstStyle/>
          <a:p>
            <a:pPr marL="288925" indent="-288925" algn="l"/>
            <a:r>
              <a:rPr lang="fr-FR" b="1">
                <a:solidFill>
                  <a:schemeClr val="bg1"/>
                </a:solidFill>
                <a:cs typeface="Times New Roman" pitchFamily="18" charset="0"/>
              </a:rPr>
              <a:t>4- Produire de la précision à l’aide de faits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Rectangle à coins arrondis 3"/>
          <p:cNvSpPr/>
          <p:nvPr/>
        </p:nvSpPr>
        <p:spPr>
          <a:xfrm>
            <a:off x="611560" y="476672"/>
            <a:ext cx="8064896" cy="3312368"/>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5" name="Rectangle 3"/>
          <p:cNvSpPr>
            <a:spLocks noChangeArrowheads="1"/>
          </p:cNvSpPr>
          <p:nvPr/>
        </p:nvSpPr>
        <p:spPr bwMode="auto">
          <a:xfrm>
            <a:off x="1259632" y="692696"/>
            <a:ext cx="6373812" cy="584200"/>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ISO 19011</a:t>
            </a:r>
          </a:p>
        </p:txBody>
      </p:sp>
      <p:sp>
        <p:nvSpPr>
          <p:cNvPr id="6" name="Rectangle 2"/>
          <p:cNvSpPr>
            <a:spLocks noChangeArrowheads="1"/>
          </p:cNvSpPr>
          <p:nvPr/>
        </p:nvSpPr>
        <p:spPr bwMode="auto">
          <a:xfrm>
            <a:off x="-180528" y="1340768"/>
            <a:ext cx="10128250" cy="2784475"/>
          </a:xfrm>
          <a:prstGeom prst="rect">
            <a:avLst/>
          </a:prstGeom>
          <a:noFill/>
          <a:ln w="9525">
            <a:noFill/>
            <a:miter lim="800000"/>
            <a:headEnd/>
            <a:tailEnd/>
          </a:ln>
        </p:spPr>
        <p:txBody>
          <a:bodyPr lIns="91079" tIns="45541" rIns="91079" bIns="45541"/>
          <a:lstStyle/>
          <a:p>
            <a:pPr algn="ctr" defTabSz="904875">
              <a:spcBef>
                <a:spcPct val="20000"/>
              </a:spcBef>
            </a:pPr>
            <a:r>
              <a:rPr lang="fr-FR" sz="2200" dirty="0">
                <a:latin typeface="Futura Md BT" pitchFamily="34" charset="0"/>
              </a:rPr>
              <a:t>« LIGNES DIRECTRICES POUR L’AUDIT QUALITE »</a:t>
            </a:r>
          </a:p>
          <a:p>
            <a:pPr algn="ctr" defTabSz="904875">
              <a:spcBef>
                <a:spcPct val="150000"/>
              </a:spcBef>
            </a:pPr>
            <a:r>
              <a:rPr lang="fr-FR" sz="2200" dirty="0">
                <a:latin typeface="Futura Md BT" pitchFamily="34" charset="0"/>
              </a:rPr>
              <a:t>PRINCIPES GENERAUX DES AUDITS</a:t>
            </a:r>
          </a:p>
          <a:p>
            <a:pPr algn="ctr" defTabSz="904875">
              <a:spcBef>
                <a:spcPct val="20000"/>
              </a:spcBef>
            </a:pPr>
            <a:r>
              <a:rPr lang="fr-FR" sz="2200" dirty="0">
                <a:latin typeface="Futura Md BT" pitchFamily="34" charset="0"/>
              </a:rPr>
              <a:t>MANAGEMENT DES PROGRAMMES D’AUDIT</a:t>
            </a:r>
          </a:p>
          <a:p>
            <a:pPr algn="ctr" defTabSz="904875">
              <a:spcBef>
                <a:spcPct val="20000"/>
              </a:spcBef>
            </a:pPr>
            <a:r>
              <a:rPr lang="fr-FR" sz="2200" dirty="0">
                <a:latin typeface="Futura Md BT" pitchFamily="34" charset="0"/>
              </a:rPr>
              <a:t>REALISATION DES AUDITS DES SYSTEMES</a:t>
            </a:r>
          </a:p>
          <a:p>
            <a:pPr algn="ctr" defTabSz="904875">
              <a:spcBef>
                <a:spcPct val="20000"/>
              </a:spcBef>
            </a:pPr>
            <a:r>
              <a:rPr lang="fr-FR" sz="2200" dirty="0">
                <a:latin typeface="Futura Md BT" pitchFamily="34" charset="0"/>
              </a:rPr>
              <a:t>QUALIFICATION DES AUDITEURS</a:t>
            </a:r>
          </a:p>
        </p:txBody>
      </p:sp>
      <p:sp>
        <p:nvSpPr>
          <p:cNvPr id="7" name="Rectangle 4"/>
          <p:cNvSpPr>
            <a:spLocks noGrp="1" noChangeArrowheads="1"/>
          </p:cNvSpPr>
          <p:nvPr>
            <p:ph idx="1"/>
          </p:nvPr>
        </p:nvSpPr>
        <p:spPr bwMode="auto">
          <a:xfrm>
            <a:off x="467544" y="4077072"/>
            <a:ext cx="8229600" cy="1624618"/>
          </a:xfrm>
          <a:prstGeom prst="rect">
            <a:avLst/>
          </a:prstGeom>
          <a:noFill/>
          <a:ln w="9525">
            <a:noFill/>
            <a:miter lim="800000"/>
            <a:headEnd type="none" w="sm" len="sm"/>
            <a:tailEnd type="none" w="sm" len="sm"/>
          </a:ln>
        </p:spPr>
        <p:txBody>
          <a:bodyPr wrap="square" lIns="100145" tIns="50073" rIns="100145" bIns="50073">
            <a:spAutoFit/>
          </a:bodyPr>
          <a:lstStyle/>
          <a:p>
            <a:pPr algn="ctr" defTabSz="835025">
              <a:spcBef>
                <a:spcPct val="50000"/>
              </a:spcBef>
            </a:pPr>
            <a:r>
              <a:rPr lang="fr-FR" sz="2200" b="0" dirty="0">
                <a:latin typeface="Futura Md BT" pitchFamily="34" charset="0"/>
              </a:rPr>
              <a:t>L’utilisation de cette norme </a:t>
            </a:r>
            <a:r>
              <a:rPr lang="fr-FR" sz="2200" dirty="0">
                <a:latin typeface="Futura Md BT" pitchFamily="34" charset="0"/>
              </a:rPr>
              <a:t>ne constitue pas</a:t>
            </a:r>
            <a:r>
              <a:rPr lang="fr-FR" sz="2200" b="0" dirty="0">
                <a:latin typeface="Futura Md BT" pitchFamily="34" charset="0"/>
              </a:rPr>
              <a:t> </a:t>
            </a:r>
            <a:r>
              <a:rPr lang="fr-FR" sz="2200" dirty="0">
                <a:latin typeface="Futura Md BT" pitchFamily="34" charset="0"/>
              </a:rPr>
              <a:t>une exigence</a:t>
            </a:r>
            <a:r>
              <a:rPr lang="fr-FR" sz="2200" b="0" dirty="0">
                <a:latin typeface="Futura Md BT" pitchFamily="34" charset="0"/>
              </a:rPr>
              <a:t> </a:t>
            </a:r>
            <a:r>
              <a:rPr lang="fr-FR" sz="2200" dirty="0">
                <a:latin typeface="Futura Md BT" pitchFamily="34" charset="0"/>
              </a:rPr>
              <a:t>normative</a:t>
            </a:r>
            <a:r>
              <a:rPr lang="fr-FR" sz="2200" b="0" dirty="0">
                <a:latin typeface="Futura Md BT" pitchFamily="34" charset="0"/>
              </a:rPr>
              <a:t> de l’ISO 9001 : 2008 </a:t>
            </a:r>
          </a:p>
          <a:p>
            <a:pPr algn="ctr" defTabSz="835025">
              <a:spcBef>
                <a:spcPct val="50000"/>
              </a:spcBef>
            </a:pPr>
            <a:r>
              <a:rPr lang="fr-FR" sz="2200" b="0" dirty="0">
                <a:latin typeface="Futura Md BT" pitchFamily="34" charset="0"/>
              </a:rPr>
              <a:t>Elle peut servir de recommandations pour mener des audits internes et externes des systèmes de management.</a:t>
            </a:r>
          </a:p>
        </p:txBody>
      </p:sp>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0" name="AutoShape 5"/>
          <p:cNvSpPr>
            <a:spLocks noChangeArrowheads="1"/>
          </p:cNvSpPr>
          <p:nvPr/>
        </p:nvSpPr>
        <p:spPr bwMode="auto">
          <a:xfrm rot="10800000" flipH="1" flipV="1">
            <a:off x="611560" y="2636912"/>
            <a:ext cx="3251200" cy="2641600"/>
          </a:xfrm>
          <a:custGeom>
            <a:avLst/>
            <a:gdLst>
              <a:gd name="G0" fmla="+- 5399 0 0"/>
              <a:gd name="G1" fmla="+- 21600 0 5399"/>
              <a:gd name="G2" fmla="*/ 5399 1 2"/>
              <a:gd name="G3" fmla="+- 21600 0 G2"/>
              <a:gd name="G4" fmla="+/ 5399 21600 2"/>
              <a:gd name="G5" fmla="+/ G1 0 2"/>
              <a:gd name="G6" fmla="*/ 21600 21600 5399"/>
              <a:gd name="G7" fmla="*/ G6 1 2"/>
              <a:gd name="G8" fmla="+- 21600 0 G7"/>
              <a:gd name="G9" fmla="*/ 21600 1 2"/>
              <a:gd name="G10" fmla="+- 5399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399" y="21600"/>
                </a:lnTo>
                <a:lnTo>
                  <a:pt x="16201" y="21600"/>
                </a:lnTo>
                <a:lnTo>
                  <a:pt x="21600" y="0"/>
                </a:lnTo>
                <a:close/>
              </a:path>
            </a:pathLst>
          </a:custGeom>
          <a:noFill/>
          <a:ln w="19050">
            <a:solidFill>
              <a:schemeClr val="tx2"/>
            </a:solidFill>
            <a:miter lim="800000"/>
            <a:headEnd/>
            <a:tailEnd/>
          </a:ln>
          <a:effectLst/>
        </p:spPr>
        <p:txBody>
          <a:bodyPr wrap="none" anchor="ctr"/>
          <a:lstStyle/>
          <a:p>
            <a:endParaRPr lang="fr-FR"/>
          </a:p>
        </p:txBody>
      </p:sp>
      <p:sp>
        <p:nvSpPr>
          <p:cNvPr id="12" name="Rectangle 6"/>
          <p:cNvSpPr>
            <a:spLocks noChangeArrowheads="1"/>
          </p:cNvSpPr>
          <p:nvPr/>
        </p:nvSpPr>
        <p:spPr bwMode="auto">
          <a:xfrm>
            <a:off x="1475656" y="3429000"/>
            <a:ext cx="1476375" cy="363538"/>
          </a:xfrm>
          <a:prstGeom prst="rect">
            <a:avLst/>
          </a:prstGeom>
          <a:noFill/>
          <a:ln w="12700">
            <a:noFill/>
            <a:miter lim="800000"/>
            <a:headEnd/>
            <a:tailEnd/>
          </a:ln>
          <a:effectLst/>
        </p:spPr>
        <p:txBody>
          <a:bodyPr wrap="none" lIns="90488" tIns="44450" rIns="90488" bIns="44450">
            <a:spAutoFit/>
          </a:bodyPr>
          <a:lstStyle/>
          <a:p>
            <a:pPr algn="l" defTabSz="762000"/>
            <a:r>
              <a:rPr kumimoji="0" lang="fr-FR" sz="1800" b="1" i="1" dirty="0">
                <a:solidFill>
                  <a:srgbClr val="4D4D4D"/>
                </a:solidFill>
                <a:latin typeface="Times New Roman" pitchFamily="18" charset="0"/>
              </a:rPr>
              <a:t>Réorientation</a:t>
            </a:r>
          </a:p>
        </p:txBody>
      </p:sp>
      <p:sp>
        <p:nvSpPr>
          <p:cNvPr id="14" name="Rectangle 10"/>
          <p:cNvSpPr>
            <a:spLocks noChangeArrowheads="1"/>
          </p:cNvSpPr>
          <p:nvPr/>
        </p:nvSpPr>
        <p:spPr bwMode="auto">
          <a:xfrm>
            <a:off x="1187624" y="2852936"/>
            <a:ext cx="2124075" cy="393700"/>
          </a:xfrm>
          <a:prstGeom prst="rect">
            <a:avLst/>
          </a:prstGeom>
          <a:noFill/>
          <a:ln w="12700">
            <a:noFill/>
            <a:miter lim="800000"/>
            <a:headEnd/>
            <a:tailEnd/>
          </a:ln>
          <a:effectLst/>
        </p:spPr>
        <p:txBody>
          <a:bodyPr wrap="none" lIns="90488" tIns="44450" rIns="90488" bIns="44450">
            <a:spAutoFit/>
          </a:bodyPr>
          <a:lstStyle/>
          <a:p>
            <a:pPr algn="l" defTabSz="762000"/>
            <a:r>
              <a:rPr kumimoji="0" lang="fr-FR" b="1" dirty="0">
                <a:solidFill>
                  <a:schemeClr val="tx2"/>
                </a:solidFill>
              </a:rPr>
              <a:t>Questions ouvertes</a:t>
            </a:r>
          </a:p>
        </p:txBody>
      </p:sp>
      <p:sp>
        <p:nvSpPr>
          <p:cNvPr id="15" name="Rectangle 7"/>
          <p:cNvSpPr>
            <a:spLocks noChangeArrowheads="1"/>
          </p:cNvSpPr>
          <p:nvPr/>
        </p:nvSpPr>
        <p:spPr bwMode="auto">
          <a:xfrm>
            <a:off x="1403648" y="4149080"/>
            <a:ext cx="1800200" cy="366767"/>
          </a:xfrm>
          <a:prstGeom prst="rect">
            <a:avLst/>
          </a:prstGeom>
          <a:noFill/>
          <a:ln w="12700">
            <a:noFill/>
            <a:miter lim="800000"/>
            <a:headEnd/>
            <a:tailEnd/>
          </a:ln>
          <a:effectLst/>
        </p:spPr>
        <p:txBody>
          <a:bodyPr wrap="square" lIns="90488" tIns="44450" rIns="90488" bIns="44450">
            <a:spAutoFit/>
          </a:bodyPr>
          <a:lstStyle/>
          <a:p>
            <a:pPr algn="ctr" defTabSz="762000"/>
            <a:r>
              <a:rPr kumimoji="0" lang="fr-FR" sz="1800" b="1" i="1" dirty="0">
                <a:solidFill>
                  <a:srgbClr val="4D4D4D"/>
                </a:solidFill>
                <a:latin typeface="Times New Roman" pitchFamily="18" charset="0"/>
              </a:rPr>
              <a:t>Reformulation</a:t>
            </a:r>
          </a:p>
        </p:txBody>
      </p:sp>
      <p:sp>
        <p:nvSpPr>
          <p:cNvPr id="16" name="Rectangle 13"/>
          <p:cNvSpPr>
            <a:spLocks noChangeArrowheads="1"/>
          </p:cNvSpPr>
          <p:nvPr/>
        </p:nvSpPr>
        <p:spPr bwMode="auto">
          <a:xfrm>
            <a:off x="1619672" y="3789040"/>
            <a:ext cx="1233488" cy="393700"/>
          </a:xfrm>
          <a:prstGeom prst="rect">
            <a:avLst/>
          </a:prstGeom>
          <a:noFill/>
          <a:ln w="12700">
            <a:noFill/>
            <a:miter lim="800000"/>
            <a:headEnd/>
            <a:tailEnd/>
          </a:ln>
          <a:effectLst/>
        </p:spPr>
        <p:txBody>
          <a:bodyPr wrap="none" lIns="90488" tIns="44450" rIns="90488" bIns="44450">
            <a:spAutoFit/>
          </a:bodyPr>
          <a:lstStyle/>
          <a:p>
            <a:pPr algn="l" defTabSz="762000"/>
            <a:r>
              <a:rPr kumimoji="0" lang="fr-FR" b="1" dirty="0">
                <a:solidFill>
                  <a:schemeClr val="tx2"/>
                </a:solidFill>
              </a:rPr>
              <a:t>Précisions</a:t>
            </a:r>
          </a:p>
        </p:txBody>
      </p:sp>
      <p:sp>
        <p:nvSpPr>
          <p:cNvPr id="17" name="Rectangle 14"/>
          <p:cNvSpPr>
            <a:spLocks noChangeArrowheads="1"/>
          </p:cNvSpPr>
          <p:nvPr/>
        </p:nvSpPr>
        <p:spPr bwMode="auto">
          <a:xfrm>
            <a:off x="1547664" y="4653136"/>
            <a:ext cx="1395412" cy="538481"/>
          </a:xfrm>
          <a:prstGeom prst="rect">
            <a:avLst/>
          </a:prstGeom>
          <a:noFill/>
          <a:ln w="12700">
            <a:noFill/>
            <a:miter lim="800000"/>
            <a:headEnd/>
            <a:tailEnd/>
          </a:ln>
          <a:effectLst/>
        </p:spPr>
        <p:txBody>
          <a:bodyPr lIns="90488" tIns="44450" rIns="90488" bIns="44450">
            <a:spAutoFit/>
          </a:bodyPr>
          <a:lstStyle/>
          <a:p>
            <a:pPr algn="ctr" defTabSz="762000">
              <a:lnSpc>
                <a:spcPct val="80000"/>
              </a:lnSpc>
            </a:pPr>
            <a:r>
              <a:rPr kumimoji="0" lang="fr-FR" b="1" dirty="0">
                <a:solidFill>
                  <a:schemeClr val="tx2"/>
                </a:solidFill>
              </a:rPr>
              <a:t>Questions fermées</a:t>
            </a:r>
          </a:p>
        </p:txBody>
      </p:sp>
      <p:sp>
        <p:nvSpPr>
          <p:cNvPr id="18" name="Rectangle 32"/>
          <p:cNvSpPr>
            <a:spLocks noChangeArrowheads="1"/>
          </p:cNvSpPr>
          <p:nvPr/>
        </p:nvSpPr>
        <p:spPr bwMode="auto">
          <a:xfrm>
            <a:off x="3995936" y="2636912"/>
            <a:ext cx="4681538" cy="581025"/>
          </a:xfrm>
          <a:prstGeom prst="rect">
            <a:avLst/>
          </a:prstGeom>
          <a:noFill/>
          <a:ln w="50800">
            <a:noFill/>
            <a:miter lim="800000"/>
            <a:headEnd/>
            <a:tailEnd/>
          </a:ln>
          <a:effectLst/>
        </p:spPr>
        <p:txBody>
          <a:bodyPr>
            <a:spAutoFit/>
          </a:bodyPr>
          <a:lstStyle/>
          <a:p>
            <a:r>
              <a:rPr lang="fr-FR" sz="1600" b="1" dirty="0">
                <a:solidFill>
                  <a:schemeClr val="bg1"/>
                </a:solidFill>
                <a:cs typeface="Times New Roman" pitchFamily="18" charset="0"/>
              </a:rPr>
              <a:t>Écoute avec attention / Prend des notes</a:t>
            </a:r>
          </a:p>
          <a:p>
            <a:r>
              <a:rPr lang="fr-FR" sz="1600" b="1" dirty="0">
                <a:solidFill>
                  <a:schemeClr val="bg1"/>
                </a:solidFill>
                <a:cs typeface="Times New Roman" pitchFamily="18" charset="0"/>
              </a:rPr>
              <a:t>Encourage l’audité / Laisse finir l’explication de l’audit</a:t>
            </a:r>
          </a:p>
        </p:txBody>
      </p:sp>
      <p:grpSp>
        <p:nvGrpSpPr>
          <p:cNvPr id="24" name="Group 37"/>
          <p:cNvGrpSpPr>
            <a:grpSpLocks/>
          </p:cNvGrpSpPr>
          <p:nvPr/>
        </p:nvGrpSpPr>
        <p:grpSpPr bwMode="auto">
          <a:xfrm>
            <a:off x="3131840" y="4653136"/>
            <a:ext cx="5616575" cy="457200"/>
            <a:chOff x="2255" y="2064"/>
            <a:chExt cx="3552" cy="288"/>
          </a:xfrm>
        </p:grpSpPr>
        <p:sp>
          <p:nvSpPr>
            <p:cNvPr id="25" name="Freeform 35"/>
            <p:cNvSpPr>
              <a:spLocks/>
            </p:cNvSpPr>
            <p:nvPr/>
          </p:nvSpPr>
          <p:spPr bwMode="auto">
            <a:xfrm>
              <a:off x="2255" y="2064"/>
              <a:ext cx="3552" cy="288"/>
            </a:xfrm>
            <a:custGeom>
              <a:avLst/>
              <a:gdLst/>
              <a:ahLst/>
              <a:cxnLst>
                <a:cxn ang="0">
                  <a:pos x="96" y="0"/>
                </a:cxn>
                <a:cxn ang="0">
                  <a:pos x="3552" y="0"/>
                </a:cxn>
                <a:cxn ang="0">
                  <a:pos x="3552" y="288"/>
                </a:cxn>
                <a:cxn ang="0">
                  <a:pos x="0" y="288"/>
                </a:cxn>
                <a:cxn ang="0">
                  <a:pos x="96" y="0"/>
                </a:cxn>
              </a:cxnLst>
              <a:rect l="0" t="0" r="r" b="b"/>
              <a:pathLst>
                <a:path w="3552" h="288">
                  <a:moveTo>
                    <a:pt x="96" y="0"/>
                  </a:moveTo>
                  <a:lnTo>
                    <a:pt x="3552" y="0"/>
                  </a:lnTo>
                  <a:lnTo>
                    <a:pt x="3552" y="288"/>
                  </a:lnTo>
                  <a:lnTo>
                    <a:pt x="0" y="288"/>
                  </a:lnTo>
                  <a:lnTo>
                    <a:pt x="96" y="0"/>
                  </a:lnTo>
                  <a:close/>
                </a:path>
              </a:pathLst>
            </a:custGeom>
            <a:solidFill>
              <a:schemeClr val="tx2"/>
            </a:solidFill>
            <a:ln w="19050" cap="flat" cmpd="sng">
              <a:solidFill>
                <a:schemeClr val="tx2"/>
              </a:solidFill>
              <a:prstDash val="solid"/>
              <a:round/>
              <a:headEnd type="none" w="med" len="med"/>
              <a:tailEnd type="none" w="med" len="med"/>
            </a:ln>
            <a:effectLst/>
          </p:spPr>
          <p:txBody>
            <a:bodyPr rot="10800000"/>
            <a:lstStyle/>
            <a:p>
              <a:endParaRPr lang="fr-FR"/>
            </a:p>
          </p:txBody>
        </p:sp>
        <p:sp>
          <p:nvSpPr>
            <p:cNvPr id="26" name="Rectangle 36"/>
            <p:cNvSpPr>
              <a:spLocks noChangeArrowheads="1"/>
            </p:cNvSpPr>
            <p:nvPr/>
          </p:nvSpPr>
          <p:spPr bwMode="auto">
            <a:xfrm>
              <a:off x="2918" y="2094"/>
              <a:ext cx="2708" cy="212"/>
            </a:xfrm>
            <a:prstGeom prst="rect">
              <a:avLst/>
            </a:prstGeom>
            <a:noFill/>
            <a:ln w="50800">
              <a:noFill/>
              <a:miter lim="800000"/>
              <a:headEnd/>
              <a:tailEnd/>
            </a:ln>
            <a:effectLst/>
          </p:spPr>
          <p:txBody>
            <a:bodyPr wrap="none">
              <a:spAutoFit/>
            </a:bodyPr>
            <a:lstStyle/>
            <a:p>
              <a:r>
                <a:rPr lang="fr-FR" sz="1600" b="1" dirty="0">
                  <a:solidFill>
                    <a:schemeClr val="bg1"/>
                  </a:solidFill>
                  <a:cs typeface="Times New Roman" pitchFamily="18" charset="0"/>
                </a:rPr>
                <a:t>Avez-vous des enregistrement relatifs au respect</a:t>
              </a:r>
              <a:r>
                <a:rPr lang="fr-FR" sz="1400" b="1" dirty="0">
                  <a:solidFill>
                    <a:schemeClr val="bg1"/>
                  </a:solidFill>
                  <a:latin typeface="Times New Roman" pitchFamily="18" charset="0"/>
                  <a:cs typeface="Times New Roman" pitchFamily="18" charset="0"/>
                </a:rPr>
                <a:t> …</a:t>
              </a:r>
            </a:p>
          </p:txBody>
        </p:sp>
      </p:grpSp>
      <p:grpSp>
        <p:nvGrpSpPr>
          <p:cNvPr id="27" name="Group 42"/>
          <p:cNvGrpSpPr>
            <a:grpSpLocks/>
          </p:cNvGrpSpPr>
          <p:nvPr/>
        </p:nvGrpSpPr>
        <p:grpSpPr bwMode="auto">
          <a:xfrm>
            <a:off x="3563888" y="3429000"/>
            <a:ext cx="5329238" cy="457200"/>
            <a:chOff x="2400" y="2448"/>
            <a:chExt cx="3552" cy="288"/>
          </a:xfrm>
        </p:grpSpPr>
        <p:sp>
          <p:nvSpPr>
            <p:cNvPr id="28" name="Freeform 40"/>
            <p:cNvSpPr>
              <a:spLocks/>
            </p:cNvSpPr>
            <p:nvPr/>
          </p:nvSpPr>
          <p:spPr bwMode="auto">
            <a:xfrm>
              <a:off x="2400" y="2448"/>
              <a:ext cx="3552" cy="288"/>
            </a:xfrm>
            <a:custGeom>
              <a:avLst/>
              <a:gdLst/>
              <a:ahLst/>
              <a:cxnLst>
                <a:cxn ang="0">
                  <a:pos x="0" y="288"/>
                </a:cxn>
                <a:cxn ang="0">
                  <a:pos x="96" y="0"/>
                </a:cxn>
                <a:cxn ang="0">
                  <a:pos x="3552" y="0"/>
                </a:cxn>
                <a:cxn ang="0">
                  <a:pos x="3552" y="288"/>
                </a:cxn>
                <a:cxn ang="0">
                  <a:pos x="0" y="288"/>
                </a:cxn>
              </a:cxnLst>
              <a:rect l="0" t="0" r="r" b="b"/>
              <a:pathLst>
                <a:path w="3552" h="288">
                  <a:moveTo>
                    <a:pt x="0" y="288"/>
                  </a:moveTo>
                  <a:lnTo>
                    <a:pt x="96" y="0"/>
                  </a:lnTo>
                  <a:lnTo>
                    <a:pt x="3552" y="0"/>
                  </a:lnTo>
                  <a:lnTo>
                    <a:pt x="3552" y="288"/>
                  </a:lnTo>
                  <a:lnTo>
                    <a:pt x="0" y="288"/>
                  </a:lnTo>
                  <a:close/>
                </a:path>
              </a:pathLst>
            </a:custGeom>
            <a:solidFill>
              <a:schemeClr val="tx2"/>
            </a:solidFill>
            <a:ln w="19050" cap="flat" cmpd="sng">
              <a:solidFill>
                <a:schemeClr val="tx2"/>
              </a:solidFill>
              <a:prstDash val="solid"/>
              <a:round/>
              <a:headEnd type="none" w="med" len="med"/>
              <a:tailEnd type="none" w="med" len="med"/>
            </a:ln>
            <a:effectLst/>
          </p:spPr>
          <p:txBody>
            <a:bodyPr rot="10800000"/>
            <a:lstStyle/>
            <a:p>
              <a:endParaRPr lang="fr-FR"/>
            </a:p>
          </p:txBody>
        </p:sp>
        <p:sp>
          <p:nvSpPr>
            <p:cNvPr id="29" name="Rectangle 41"/>
            <p:cNvSpPr>
              <a:spLocks noChangeArrowheads="1"/>
            </p:cNvSpPr>
            <p:nvPr/>
          </p:nvSpPr>
          <p:spPr bwMode="auto">
            <a:xfrm>
              <a:off x="2604" y="2478"/>
              <a:ext cx="3146" cy="212"/>
            </a:xfrm>
            <a:prstGeom prst="rect">
              <a:avLst/>
            </a:prstGeom>
            <a:noFill/>
            <a:ln w="50800">
              <a:noFill/>
              <a:miter lim="800000"/>
              <a:headEnd/>
              <a:tailEnd/>
            </a:ln>
            <a:effectLst/>
          </p:spPr>
          <p:txBody>
            <a:bodyPr wrap="none">
              <a:spAutoFit/>
            </a:bodyPr>
            <a:lstStyle/>
            <a:p>
              <a:r>
                <a:rPr lang="fr-FR" sz="1600" b="1" dirty="0">
                  <a:solidFill>
                    <a:schemeClr val="bg1"/>
                  </a:solidFill>
                  <a:cs typeface="Times New Roman" pitchFamily="18" charset="0"/>
                </a:rPr>
                <a:t>Comment ? / Quoi ? / Quand ? / Qui ? / Où ? / Pourquoi ? </a:t>
              </a:r>
            </a:p>
          </p:txBody>
        </p:sp>
      </p:grpSp>
      <p:sp>
        <p:nvSpPr>
          <p:cNvPr id="30" name="Rectangle 49"/>
          <p:cNvSpPr>
            <a:spLocks noChangeArrowheads="1"/>
          </p:cNvSpPr>
          <p:nvPr/>
        </p:nvSpPr>
        <p:spPr bwMode="auto">
          <a:xfrm>
            <a:off x="827584" y="1340768"/>
            <a:ext cx="7993063"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la pratique de l’entonnoir </a:t>
            </a:r>
          </a:p>
        </p:txBody>
      </p:sp>
      <p:sp>
        <p:nvSpPr>
          <p:cNvPr id="31" name="Text Box 51"/>
          <p:cNvSpPr txBox="1">
            <a:spLocks noChangeArrowheads="1"/>
          </p:cNvSpPr>
          <p:nvPr/>
        </p:nvSpPr>
        <p:spPr bwMode="auto">
          <a:xfrm>
            <a:off x="539552" y="2132856"/>
            <a:ext cx="3311525" cy="369332"/>
          </a:xfrm>
          <a:prstGeom prst="rect">
            <a:avLst/>
          </a:prstGeom>
          <a:solidFill>
            <a:schemeClr val="bg1"/>
          </a:solidFill>
          <a:ln w="19050">
            <a:solidFill>
              <a:schemeClr val="tx2"/>
            </a:solidFill>
            <a:miter lim="800000"/>
            <a:headEnd/>
            <a:tailEnd/>
          </a:ln>
          <a:effectLst/>
        </p:spPr>
        <p:txBody>
          <a:bodyPr>
            <a:spAutoFit/>
          </a:bodyPr>
          <a:lstStyle/>
          <a:p>
            <a:pPr algn="ctr"/>
            <a:r>
              <a:rPr lang="fr-FR" sz="1800" b="1">
                <a:solidFill>
                  <a:srgbClr val="800080"/>
                </a:solidFill>
              </a:rPr>
              <a:t>Stratégie de l’auditeur</a:t>
            </a:r>
          </a:p>
        </p:txBody>
      </p:sp>
      <p:sp>
        <p:nvSpPr>
          <p:cNvPr id="32" name="Text Box 52"/>
          <p:cNvSpPr txBox="1">
            <a:spLocks noChangeArrowheads="1"/>
          </p:cNvSpPr>
          <p:nvPr/>
        </p:nvSpPr>
        <p:spPr bwMode="auto">
          <a:xfrm>
            <a:off x="4521201" y="2133600"/>
            <a:ext cx="4299272" cy="369332"/>
          </a:xfrm>
          <a:prstGeom prst="rect">
            <a:avLst/>
          </a:prstGeom>
          <a:solidFill>
            <a:schemeClr val="bg1"/>
          </a:solidFill>
          <a:ln w="19050">
            <a:solidFill>
              <a:schemeClr val="tx2"/>
            </a:solidFill>
            <a:miter lim="800000"/>
            <a:headEnd/>
            <a:tailEnd/>
          </a:ln>
          <a:effectLst/>
        </p:spPr>
        <p:txBody>
          <a:bodyPr wrap="square">
            <a:spAutoFit/>
          </a:bodyPr>
          <a:lstStyle/>
          <a:p>
            <a:pPr algn="ctr"/>
            <a:r>
              <a:rPr lang="fr-FR" sz="1800" b="1">
                <a:solidFill>
                  <a:srgbClr val="800080"/>
                </a:solidFill>
              </a:rPr>
              <a:t>Réaction de l’auditeur</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21" name="Rectangle 26"/>
          <p:cNvSpPr>
            <a:spLocks noChangeArrowheads="1"/>
          </p:cNvSpPr>
          <p:nvPr/>
        </p:nvSpPr>
        <p:spPr bwMode="auto">
          <a:xfrm>
            <a:off x="899592" y="1412776"/>
            <a:ext cx="7993063"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le recueil des preuves</a:t>
            </a:r>
          </a:p>
        </p:txBody>
      </p:sp>
      <p:sp>
        <p:nvSpPr>
          <p:cNvPr id="22" name="Text Box 27"/>
          <p:cNvSpPr txBox="1">
            <a:spLocks noChangeArrowheads="1"/>
          </p:cNvSpPr>
          <p:nvPr/>
        </p:nvSpPr>
        <p:spPr bwMode="auto">
          <a:xfrm>
            <a:off x="467792" y="1987451"/>
            <a:ext cx="3816350"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L’EXAMEN DES DOCUMENTS</a:t>
            </a:r>
          </a:p>
        </p:txBody>
      </p:sp>
      <p:sp>
        <p:nvSpPr>
          <p:cNvPr id="23" name="Text Box 28"/>
          <p:cNvSpPr txBox="1">
            <a:spLocks noChangeArrowheads="1"/>
          </p:cNvSpPr>
          <p:nvPr/>
        </p:nvSpPr>
        <p:spPr bwMode="auto">
          <a:xfrm>
            <a:off x="4790555" y="1987451"/>
            <a:ext cx="3814762"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L’OBSERVATION DES ACTIVITES</a:t>
            </a:r>
          </a:p>
        </p:txBody>
      </p:sp>
      <p:sp>
        <p:nvSpPr>
          <p:cNvPr id="24" name="Text Box 29"/>
          <p:cNvSpPr txBox="1">
            <a:spLocks noChangeArrowheads="1"/>
          </p:cNvSpPr>
          <p:nvPr/>
        </p:nvSpPr>
        <p:spPr bwMode="auto">
          <a:xfrm>
            <a:off x="391592" y="2420838"/>
            <a:ext cx="3816350" cy="2606675"/>
          </a:xfrm>
          <a:prstGeom prst="rect">
            <a:avLst/>
          </a:prstGeom>
          <a:solidFill>
            <a:schemeClr val="tx2"/>
          </a:solidFill>
          <a:ln w="19050">
            <a:solidFill>
              <a:schemeClr val="tx2"/>
            </a:solidFill>
            <a:miter lim="800000"/>
            <a:headEnd/>
            <a:tailEnd/>
          </a:ln>
          <a:effectLst/>
        </p:spPr>
        <p:txBody>
          <a:bodyPr>
            <a:spAutoFit/>
          </a:bodyPr>
          <a:lstStyle/>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a:p>
            <a:pPr marL="952500" lvl="1" algn="l">
              <a:spcBef>
                <a:spcPct val="20000"/>
              </a:spcBef>
              <a:buClr>
                <a:schemeClr val="tx2"/>
              </a:buClr>
              <a:buFont typeface="Monotype Sorts" pitchFamily="2" charset="2"/>
              <a:buNone/>
            </a:pPr>
            <a:endParaRPr lang="fr-FR" b="1">
              <a:solidFill>
                <a:schemeClr val="bg1"/>
              </a:solidFill>
            </a:endParaRPr>
          </a:p>
        </p:txBody>
      </p:sp>
      <p:sp>
        <p:nvSpPr>
          <p:cNvPr id="27" name="AutoShape 31"/>
          <p:cNvSpPr>
            <a:spLocks noChangeArrowheads="1"/>
          </p:cNvSpPr>
          <p:nvPr/>
        </p:nvSpPr>
        <p:spPr bwMode="auto">
          <a:xfrm>
            <a:off x="539552" y="2564904"/>
            <a:ext cx="1727200"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dirty="0">
                <a:solidFill>
                  <a:schemeClr val="bg1"/>
                </a:solidFill>
              </a:rPr>
              <a:t>Système </a:t>
            </a:r>
          </a:p>
          <a:p>
            <a:pPr algn="ctr"/>
            <a:r>
              <a:rPr lang="fr-FR" sz="1300" b="1" dirty="0">
                <a:solidFill>
                  <a:schemeClr val="bg1"/>
                </a:solidFill>
              </a:rPr>
              <a:t>Qualité</a:t>
            </a:r>
          </a:p>
        </p:txBody>
      </p:sp>
      <p:sp>
        <p:nvSpPr>
          <p:cNvPr id="33" name="AutoShape 32"/>
          <p:cNvSpPr>
            <a:spLocks noChangeArrowheads="1"/>
          </p:cNvSpPr>
          <p:nvPr/>
        </p:nvSpPr>
        <p:spPr bwMode="auto">
          <a:xfrm>
            <a:off x="2339752" y="2563713"/>
            <a:ext cx="1872208" cy="692468"/>
          </a:xfrm>
          <a:prstGeom prst="flowChartConnector">
            <a:avLst/>
          </a:prstGeom>
          <a:solidFill>
            <a:srgbClr val="800080"/>
          </a:solidFill>
          <a:ln w="19050">
            <a:solidFill>
              <a:srgbClr val="800080"/>
            </a:solidFill>
            <a:round/>
            <a:headEnd/>
            <a:tailEnd/>
          </a:ln>
          <a:effectLst/>
        </p:spPr>
        <p:txBody>
          <a:bodyPr wrap="square">
            <a:spAutoFit/>
          </a:bodyPr>
          <a:lstStyle/>
          <a:p>
            <a:pPr algn="ctr"/>
            <a:r>
              <a:rPr lang="fr-FR" sz="1300" b="1" dirty="0">
                <a:solidFill>
                  <a:schemeClr val="bg1"/>
                </a:solidFill>
              </a:rPr>
              <a:t>Enregistrements Qualité</a:t>
            </a:r>
          </a:p>
        </p:txBody>
      </p:sp>
      <p:sp>
        <p:nvSpPr>
          <p:cNvPr id="34" name="AutoShape 33"/>
          <p:cNvSpPr>
            <a:spLocks noChangeArrowheads="1"/>
          </p:cNvSpPr>
          <p:nvPr/>
        </p:nvSpPr>
        <p:spPr bwMode="auto">
          <a:xfrm>
            <a:off x="1261542" y="3500338"/>
            <a:ext cx="430213" cy="431800"/>
          </a:xfrm>
          <a:prstGeom prst="downArrow">
            <a:avLst>
              <a:gd name="adj1" fmla="val 50000"/>
              <a:gd name="adj2" fmla="val 25092"/>
            </a:avLst>
          </a:prstGeom>
          <a:solidFill>
            <a:srgbClr val="5F5F5F"/>
          </a:solidFill>
          <a:ln w="9525" algn="ctr">
            <a:solidFill>
              <a:srgbClr val="000000"/>
            </a:solidFill>
            <a:miter lim="800000"/>
            <a:headEnd/>
            <a:tailEnd/>
          </a:ln>
          <a:effectLst/>
        </p:spPr>
        <p:txBody>
          <a:bodyPr wrap="none" anchor="ctr"/>
          <a:lstStyle/>
          <a:p>
            <a:endParaRPr lang="fr-FR"/>
          </a:p>
        </p:txBody>
      </p:sp>
      <p:sp>
        <p:nvSpPr>
          <p:cNvPr id="35" name="AutoShape 34"/>
          <p:cNvSpPr>
            <a:spLocks noChangeArrowheads="1"/>
          </p:cNvSpPr>
          <p:nvPr/>
        </p:nvSpPr>
        <p:spPr bwMode="auto">
          <a:xfrm>
            <a:off x="3060180" y="3500338"/>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36" name="Text Box 35"/>
          <p:cNvSpPr txBox="1">
            <a:spLocks noChangeArrowheads="1"/>
          </p:cNvSpPr>
          <p:nvPr/>
        </p:nvSpPr>
        <p:spPr bwMode="auto">
          <a:xfrm>
            <a:off x="683692" y="4005163"/>
            <a:ext cx="1584325" cy="749300"/>
          </a:xfrm>
          <a:prstGeom prst="rect">
            <a:avLst/>
          </a:prstGeom>
          <a:solidFill>
            <a:schemeClr val="bg1"/>
          </a:solidFill>
          <a:ln w="19050">
            <a:solidFill>
              <a:schemeClr val="tx2"/>
            </a:solidFill>
            <a:miter lim="800000"/>
            <a:headEnd/>
            <a:tailEnd/>
          </a:ln>
          <a:effectLst/>
        </p:spPr>
        <p:txBody>
          <a:bodyPr>
            <a:spAutoFit/>
          </a:bodyPr>
          <a:lstStyle/>
          <a:p>
            <a:r>
              <a:rPr lang="fr-FR" sz="1400" b="1" dirty="0">
                <a:solidFill>
                  <a:srgbClr val="800080"/>
                </a:solidFill>
              </a:rPr>
              <a:t>Vérifier la conformité par rapport à la norme</a:t>
            </a:r>
          </a:p>
        </p:txBody>
      </p:sp>
      <p:sp>
        <p:nvSpPr>
          <p:cNvPr id="37" name="Text Box 36"/>
          <p:cNvSpPr txBox="1">
            <a:spLocks noChangeArrowheads="1"/>
          </p:cNvSpPr>
          <p:nvPr/>
        </p:nvSpPr>
        <p:spPr bwMode="auto">
          <a:xfrm>
            <a:off x="2483917" y="4005162"/>
            <a:ext cx="1584325" cy="954107"/>
          </a:xfrm>
          <a:prstGeom prst="rect">
            <a:avLst/>
          </a:prstGeom>
          <a:solidFill>
            <a:schemeClr val="bg1"/>
          </a:solidFill>
          <a:ln w="19050">
            <a:solidFill>
              <a:schemeClr val="tx2"/>
            </a:solidFill>
            <a:miter lim="800000"/>
            <a:headEnd/>
            <a:tailEnd/>
          </a:ln>
          <a:effectLst/>
        </p:spPr>
        <p:txBody>
          <a:bodyPr wrap="square">
            <a:spAutoFit/>
          </a:bodyPr>
          <a:lstStyle/>
          <a:p>
            <a:r>
              <a:rPr lang="fr-FR" sz="1400" b="1" dirty="0">
                <a:solidFill>
                  <a:srgbClr val="800080"/>
                </a:solidFill>
              </a:rPr>
              <a:t>Vérifier la mise en œuvre et l’efficacité du système qualité</a:t>
            </a:r>
          </a:p>
        </p:txBody>
      </p:sp>
      <p:sp>
        <p:nvSpPr>
          <p:cNvPr id="38" name="Text Box 37"/>
          <p:cNvSpPr txBox="1">
            <a:spLocks noChangeArrowheads="1"/>
          </p:cNvSpPr>
          <p:nvPr/>
        </p:nvSpPr>
        <p:spPr bwMode="auto">
          <a:xfrm>
            <a:off x="5000105" y="4005163"/>
            <a:ext cx="3168650" cy="749300"/>
          </a:xfrm>
          <a:prstGeom prst="rect">
            <a:avLst/>
          </a:prstGeom>
          <a:solidFill>
            <a:schemeClr val="bg1"/>
          </a:solidFill>
          <a:ln w="19050">
            <a:solidFill>
              <a:schemeClr val="tx2"/>
            </a:solidFill>
            <a:miter lim="800000"/>
            <a:headEnd/>
            <a:tailEnd/>
          </a:ln>
          <a:effectLst/>
        </p:spPr>
        <p:txBody>
          <a:bodyPr>
            <a:spAutoFit/>
          </a:bodyPr>
          <a:lstStyle/>
          <a:p>
            <a:r>
              <a:rPr lang="fr-FR" sz="1400" b="1">
                <a:solidFill>
                  <a:srgbClr val="800080"/>
                </a:solidFill>
              </a:rPr>
              <a:t>Recueillir des preuves sur le terrain pour vérifier la mise en œuvre et l’efficacité du système qualité</a:t>
            </a:r>
          </a:p>
        </p:txBody>
      </p:sp>
      <p:sp>
        <p:nvSpPr>
          <p:cNvPr id="39" name="AutoShape 38"/>
          <p:cNvSpPr>
            <a:spLocks noChangeArrowheads="1"/>
          </p:cNvSpPr>
          <p:nvPr/>
        </p:nvSpPr>
        <p:spPr bwMode="auto">
          <a:xfrm>
            <a:off x="4716017" y="2492276"/>
            <a:ext cx="3888432" cy="973782"/>
          </a:xfrm>
          <a:prstGeom prst="flowChartConnector">
            <a:avLst/>
          </a:prstGeom>
          <a:solidFill>
            <a:srgbClr val="800080"/>
          </a:solidFill>
          <a:ln w="19050">
            <a:solidFill>
              <a:srgbClr val="800080"/>
            </a:solidFill>
            <a:round/>
            <a:headEnd/>
            <a:tailEnd/>
          </a:ln>
          <a:effectLst/>
        </p:spPr>
        <p:txBody>
          <a:bodyPr wrap="square">
            <a:spAutoFit/>
          </a:bodyPr>
          <a:lstStyle/>
          <a:p>
            <a:pPr algn="ctr"/>
            <a:r>
              <a:rPr lang="fr-FR" sz="1300" b="1" dirty="0">
                <a:solidFill>
                  <a:schemeClr val="bg1"/>
                </a:solidFill>
              </a:rPr>
              <a:t>Affichage, Diffusion, Identification du produit, environnement et infrastructures, … </a:t>
            </a:r>
          </a:p>
        </p:txBody>
      </p:sp>
      <p:sp>
        <p:nvSpPr>
          <p:cNvPr id="40" name="AutoShape 39"/>
          <p:cNvSpPr>
            <a:spLocks noChangeArrowheads="1"/>
          </p:cNvSpPr>
          <p:nvPr/>
        </p:nvSpPr>
        <p:spPr bwMode="auto">
          <a:xfrm>
            <a:off x="6368530" y="3500338"/>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pic>
        <p:nvPicPr>
          <p:cNvPr id="41" name="Picture 41" descr="attention"/>
          <p:cNvPicPr>
            <a:picLocks noGrp="1" noChangeAspect="1" noChangeArrowheads="1"/>
          </p:cNvPicPr>
          <p:nvPr>
            <p:ph sz="half" idx="4294967295"/>
          </p:nvPr>
        </p:nvPicPr>
        <p:blipFill>
          <a:blip r:embed="rId3" cstate="print"/>
          <a:srcRect/>
          <a:stretch>
            <a:fillRect/>
          </a:stretch>
        </p:blipFill>
        <p:spPr bwMode="auto">
          <a:xfrm>
            <a:off x="391592" y="5300563"/>
            <a:ext cx="401638" cy="400050"/>
          </a:xfrm>
          <a:prstGeom prst="rect">
            <a:avLst/>
          </a:prstGeom>
          <a:noFill/>
          <a:ln>
            <a:miter lim="800000"/>
            <a:headEnd/>
            <a:tailEnd/>
          </a:ln>
        </p:spPr>
      </p:pic>
      <p:sp>
        <p:nvSpPr>
          <p:cNvPr id="42" name="Text Box 43"/>
          <p:cNvSpPr txBox="1">
            <a:spLocks noChangeArrowheads="1"/>
          </p:cNvSpPr>
          <p:nvPr/>
        </p:nvSpPr>
        <p:spPr bwMode="auto">
          <a:xfrm>
            <a:off x="896417" y="5300563"/>
            <a:ext cx="7632700" cy="385763"/>
          </a:xfrm>
          <a:prstGeom prst="rect">
            <a:avLst/>
          </a:prstGeom>
          <a:solidFill>
            <a:schemeClr val="bg1"/>
          </a:solidFill>
          <a:ln w="19050">
            <a:solidFill>
              <a:schemeClr val="tx2"/>
            </a:solidFill>
            <a:miter lim="800000"/>
            <a:headEnd/>
            <a:tailEnd/>
          </a:ln>
          <a:effectLst/>
        </p:spPr>
        <p:txBody>
          <a:bodyPr>
            <a:spAutoFit/>
          </a:bodyPr>
          <a:lstStyle/>
          <a:p>
            <a:r>
              <a:rPr lang="fr-FR" sz="1800" b="1">
                <a:solidFill>
                  <a:srgbClr val="800080"/>
                </a:solidFill>
                <a:cs typeface="Times New Roman" pitchFamily="18" charset="0"/>
              </a:rPr>
              <a:t>VALIDER CHAQUE CONSTAT D’ECART AVEC L’AUDITE.</a:t>
            </a:r>
            <a:endParaRPr lang="fr-FR" sz="1400" b="1">
              <a:solidFill>
                <a:srgbClr val="3366FF"/>
              </a:solidFill>
              <a:cs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20" name="Rectangle 6"/>
          <p:cNvSpPr>
            <a:spLocks noChangeArrowheads="1"/>
          </p:cNvSpPr>
          <p:nvPr/>
        </p:nvSpPr>
        <p:spPr bwMode="auto">
          <a:xfrm>
            <a:off x="827584" y="1340768"/>
            <a:ext cx="7993063"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La mesure d’efficacité &amp; cohérence</a:t>
            </a:r>
          </a:p>
        </p:txBody>
      </p:sp>
      <p:sp>
        <p:nvSpPr>
          <p:cNvPr id="25" name="Text Box 7"/>
          <p:cNvSpPr txBox="1">
            <a:spLocks noChangeArrowheads="1"/>
          </p:cNvSpPr>
          <p:nvPr/>
        </p:nvSpPr>
        <p:spPr bwMode="auto">
          <a:xfrm>
            <a:off x="395784" y="1915443"/>
            <a:ext cx="3816350"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Mesure d’Efficacité</a:t>
            </a:r>
          </a:p>
        </p:txBody>
      </p:sp>
      <p:sp>
        <p:nvSpPr>
          <p:cNvPr id="26" name="Text Box 8"/>
          <p:cNvSpPr txBox="1">
            <a:spLocks noChangeArrowheads="1"/>
          </p:cNvSpPr>
          <p:nvPr/>
        </p:nvSpPr>
        <p:spPr bwMode="auto">
          <a:xfrm>
            <a:off x="4718547" y="1915443"/>
            <a:ext cx="3814762"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Capacité à produire une cohérence </a:t>
            </a:r>
          </a:p>
        </p:txBody>
      </p:sp>
      <p:sp>
        <p:nvSpPr>
          <p:cNvPr id="28" name="Text Box 9"/>
          <p:cNvSpPr txBox="1">
            <a:spLocks noChangeArrowheads="1"/>
          </p:cNvSpPr>
          <p:nvPr/>
        </p:nvSpPr>
        <p:spPr bwMode="auto">
          <a:xfrm>
            <a:off x="395784" y="2348830"/>
            <a:ext cx="3816350" cy="2363724"/>
          </a:xfrm>
          <a:prstGeom prst="rect">
            <a:avLst/>
          </a:prstGeom>
          <a:solidFill>
            <a:schemeClr val="tx2"/>
          </a:solidFill>
          <a:ln w="19050">
            <a:solidFill>
              <a:schemeClr val="tx2"/>
            </a:solidFill>
            <a:miter lim="800000"/>
            <a:headEnd/>
            <a:tailEnd/>
          </a:ln>
          <a:effectLst/>
        </p:spPr>
        <p:txBody>
          <a:bodyPr>
            <a:spAutoFit/>
          </a:bodyPr>
          <a:lstStyle/>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p:txBody>
      </p:sp>
      <p:sp>
        <p:nvSpPr>
          <p:cNvPr id="29" name="Text Box 10"/>
          <p:cNvSpPr txBox="1">
            <a:spLocks noChangeArrowheads="1"/>
          </p:cNvSpPr>
          <p:nvPr/>
        </p:nvSpPr>
        <p:spPr bwMode="auto">
          <a:xfrm>
            <a:off x="4718547" y="2348830"/>
            <a:ext cx="3814762" cy="2363724"/>
          </a:xfrm>
          <a:prstGeom prst="rect">
            <a:avLst/>
          </a:prstGeom>
          <a:solidFill>
            <a:schemeClr val="tx2"/>
          </a:solidFill>
          <a:ln w="19050">
            <a:solidFill>
              <a:schemeClr val="tx2"/>
            </a:solidFill>
            <a:miter lim="800000"/>
            <a:headEnd/>
            <a:tailEnd/>
          </a:ln>
          <a:effectLst/>
        </p:spPr>
        <p:txBody>
          <a:bodyPr>
            <a:spAutoFit/>
          </a:bodyPr>
          <a:lstStyle/>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a:p>
            <a:pPr marL="952500" lvl="1" algn="ctr">
              <a:spcBef>
                <a:spcPct val="20000"/>
              </a:spcBef>
              <a:buClr>
                <a:schemeClr val="tx2"/>
              </a:buClr>
              <a:buFont typeface="Monotype Sorts" pitchFamily="2" charset="2"/>
              <a:buNone/>
            </a:pPr>
            <a:endParaRPr lang="fr-FR" b="1">
              <a:solidFill>
                <a:schemeClr val="bg1"/>
              </a:solidFill>
            </a:endParaRPr>
          </a:p>
        </p:txBody>
      </p:sp>
      <p:sp>
        <p:nvSpPr>
          <p:cNvPr id="30" name="AutoShape 11"/>
          <p:cNvSpPr>
            <a:spLocks noChangeArrowheads="1"/>
          </p:cNvSpPr>
          <p:nvPr/>
        </p:nvSpPr>
        <p:spPr bwMode="auto">
          <a:xfrm>
            <a:off x="540247" y="2409155"/>
            <a:ext cx="1727200" cy="1255097"/>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Connaître la finalité et la performance recherchées</a:t>
            </a:r>
          </a:p>
        </p:txBody>
      </p:sp>
      <p:sp>
        <p:nvSpPr>
          <p:cNvPr id="31" name="AutoShape 12"/>
          <p:cNvSpPr>
            <a:spLocks noChangeArrowheads="1"/>
          </p:cNvSpPr>
          <p:nvPr/>
        </p:nvSpPr>
        <p:spPr bwMode="auto">
          <a:xfrm>
            <a:off x="2340472" y="2409155"/>
            <a:ext cx="1727200" cy="1536412"/>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En évaluer le déploiement  et l’homogénéité des indicateurs</a:t>
            </a:r>
          </a:p>
        </p:txBody>
      </p:sp>
      <p:sp>
        <p:nvSpPr>
          <p:cNvPr id="32" name="AutoShape 13"/>
          <p:cNvSpPr>
            <a:spLocks noChangeArrowheads="1"/>
          </p:cNvSpPr>
          <p:nvPr/>
        </p:nvSpPr>
        <p:spPr bwMode="auto">
          <a:xfrm>
            <a:off x="2051547" y="3572793"/>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pPr algn="ctr"/>
            <a:endParaRPr lang="fr-FR"/>
          </a:p>
        </p:txBody>
      </p:sp>
      <p:sp>
        <p:nvSpPr>
          <p:cNvPr id="43" name="Text Box 14"/>
          <p:cNvSpPr txBox="1">
            <a:spLocks noChangeArrowheads="1"/>
          </p:cNvSpPr>
          <p:nvPr/>
        </p:nvSpPr>
        <p:spPr bwMode="auto">
          <a:xfrm>
            <a:off x="1475656" y="4149080"/>
            <a:ext cx="1584325" cy="536575"/>
          </a:xfrm>
          <a:prstGeom prst="rect">
            <a:avLst/>
          </a:prstGeom>
          <a:solidFill>
            <a:schemeClr val="bg1"/>
          </a:solidFill>
          <a:ln w="19050">
            <a:solidFill>
              <a:schemeClr val="tx2"/>
            </a:solidFill>
            <a:miter lim="800000"/>
            <a:headEnd/>
            <a:tailEnd/>
          </a:ln>
          <a:effectLst/>
        </p:spPr>
        <p:txBody>
          <a:bodyPr>
            <a:spAutoFit/>
          </a:bodyPr>
          <a:lstStyle/>
          <a:p>
            <a:pPr algn="ctr"/>
            <a:r>
              <a:rPr lang="fr-FR" sz="1400" b="1" dirty="0">
                <a:solidFill>
                  <a:srgbClr val="800080"/>
                </a:solidFill>
              </a:rPr>
              <a:t>Politique et Objectifs Qualité</a:t>
            </a:r>
          </a:p>
        </p:txBody>
      </p:sp>
      <p:sp>
        <p:nvSpPr>
          <p:cNvPr id="44" name="Text Box 15"/>
          <p:cNvSpPr txBox="1">
            <a:spLocks noChangeArrowheads="1"/>
          </p:cNvSpPr>
          <p:nvPr/>
        </p:nvSpPr>
        <p:spPr bwMode="auto">
          <a:xfrm>
            <a:off x="5004048" y="3933056"/>
            <a:ext cx="3168650" cy="749300"/>
          </a:xfrm>
          <a:prstGeom prst="rect">
            <a:avLst/>
          </a:prstGeom>
          <a:solidFill>
            <a:schemeClr val="bg1"/>
          </a:solidFill>
          <a:ln w="19050">
            <a:solidFill>
              <a:schemeClr val="tx2"/>
            </a:solidFill>
            <a:miter lim="800000"/>
            <a:headEnd/>
            <a:tailEnd/>
          </a:ln>
          <a:effectLst/>
        </p:spPr>
        <p:txBody>
          <a:bodyPr>
            <a:spAutoFit/>
          </a:bodyPr>
          <a:lstStyle/>
          <a:p>
            <a:pPr algn="ctr"/>
            <a:r>
              <a:rPr lang="fr-FR" sz="1400" b="1">
                <a:solidFill>
                  <a:srgbClr val="800080"/>
                </a:solidFill>
              </a:rPr>
              <a:t>Critères et méthodes pour assurer l’efficacité de tous les processus identifiés</a:t>
            </a:r>
          </a:p>
        </p:txBody>
      </p:sp>
      <p:sp>
        <p:nvSpPr>
          <p:cNvPr id="45" name="AutoShape 16"/>
          <p:cNvSpPr>
            <a:spLocks noChangeArrowheads="1"/>
          </p:cNvSpPr>
          <p:nvPr/>
        </p:nvSpPr>
        <p:spPr bwMode="auto">
          <a:xfrm>
            <a:off x="6372722" y="3428330"/>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pPr algn="ctr"/>
            <a:endParaRPr lang="fr-FR"/>
          </a:p>
        </p:txBody>
      </p:sp>
      <p:pic>
        <p:nvPicPr>
          <p:cNvPr id="46" name="Picture 17" descr="attention"/>
          <p:cNvPicPr>
            <a:picLocks noGrp="1" noChangeAspect="1" noChangeArrowheads="1"/>
          </p:cNvPicPr>
          <p:nvPr>
            <p:ph sz="half" idx="4294967295"/>
          </p:nvPr>
        </p:nvPicPr>
        <p:blipFill>
          <a:blip r:embed="rId3" cstate="print"/>
          <a:srcRect/>
          <a:stretch>
            <a:fillRect/>
          </a:stretch>
        </p:blipFill>
        <p:spPr bwMode="auto">
          <a:xfrm>
            <a:off x="395784" y="5373018"/>
            <a:ext cx="401638" cy="400050"/>
          </a:xfrm>
          <a:prstGeom prst="rect">
            <a:avLst/>
          </a:prstGeom>
          <a:noFill/>
          <a:ln>
            <a:miter lim="800000"/>
            <a:headEnd/>
            <a:tailEnd/>
          </a:ln>
        </p:spPr>
      </p:pic>
      <p:sp>
        <p:nvSpPr>
          <p:cNvPr id="47" name="Text Box 18"/>
          <p:cNvSpPr txBox="1">
            <a:spLocks noChangeArrowheads="1"/>
          </p:cNvSpPr>
          <p:nvPr/>
        </p:nvSpPr>
        <p:spPr bwMode="auto">
          <a:xfrm>
            <a:off x="900609" y="5228555"/>
            <a:ext cx="7632700" cy="660400"/>
          </a:xfrm>
          <a:prstGeom prst="rect">
            <a:avLst/>
          </a:prstGeom>
          <a:solidFill>
            <a:schemeClr val="bg1"/>
          </a:solidFill>
          <a:ln w="19050">
            <a:solidFill>
              <a:schemeClr val="tx2"/>
            </a:solidFill>
            <a:miter lim="800000"/>
            <a:headEnd/>
            <a:tailEnd/>
          </a:ln>
          <a:effectLst/>
        </p:spPr>
        <p:txBody>
          <a:bodyPr>
            <a:spAutoFit/>
          </a:bodyPr>
          <a:lstStyle/>
          <a:p>
            <a:pPr algn="ctr"/>
            <a:r>
              <a:rPr lang="fr-FR" sz="1800" b="1">
                <a:solidFill>
                  <a:srgbClr val="800080"/>
                </a:solidFill>
                <a:cs typeface="Times New Roman" pitchFamily="18" charset="0"/>
              </a:rPr>
              <a:t>CHAQUE PROCESSUS DOIT CONTRIBUER A POURSUIVRE LA FINALITE DE L’ORGANISME.</a:t>
            </a:r>
            <a:endParaRPr lang="fr-FR" sz="1400" b="1">
              <a:solidFill>
                <a:srgbClr val="3366FF"/>
              </a:solidFill>
              <a:cs typeface="Times New Roman" pitchFamily="18" charset="0"/>
            </a:endParaRPr>
          </a:p>
        </p:txBody>
      </p:sp>
      <p:sp>
        <p:nvSpPr>
          <p:cNvPr id="48" name="AutoShape 19"/>
          <p:cNvSpPr>
            <a:spLocks noChangeArrowheads="1"/>
          </p:cNvSpPr>
          <p:nvPr/>
        </p:nvSpPr>
        <p:spPr bwMode="auto">
          <a:xfrm>
            <a:off x="4788397" y="2461543"/>
            <a:ext cx="1727200" cy="1255097"/>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Une politique et des objectifs qualité</a:t>
            </a:r>
          </a:p>
        </p:txBody>
      </p:sp>
      <p:sp>
        <p:nvSpPr>
          <p:cNvPr id="49" name="AutoShape 20"/>
          <p:cNvSpPr>
            <a:spLocks noChangeArrowheads="1"/>
          </p:cNvSpPr>
          <p:nvPr/>
        </p:nvSpPr>
        <p:spPr bwMode="auto">
          <a:xfrm>
            <a:off x="6733084" y="2491705"/>
            <a:ext cx="1727200" cy="1255097"/>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dirty="0">
                <a:solidFill>
                  <a:schemeClr val="bg1"/>
                </a:solidFill>
              </a:rPr>
              <a:t>Le fonctionnement des processus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21" name="Rectangle 6"/>
          <p:cNvSpPr>
            <a:spLocks noChangeArrowheads="1"/>
          </p:cNvSpPr>
          <p:nvPr/>
        </p:nvSpPr>
        <p:spPr bwMode="auto">
          <a:xfrm>
            <a:off x="539552" y="1556792"/>
            <a:ext cx="7993063"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phase active : La finalité</a:t>
            </a:r>
          </a:p>
        </p:txBody>
      </p:sp>
      <p:sp>
        <p:nvSpPr>
          <p:cNvPr id="22" name="Text Box 7"/>
          <p:cNvSpPr txBox="1">
            <a:spLocks noChangeArrowheads="1"/>
          </p:cNvSpPr>
          <p:nvPr/>
        </p:nvSpPr>
        <p:spPr bwMode="auto">
          <a:xfrm>
            <a:off x="757040" y="2131467"/>
            <a:ext cx="7488237"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Auditer chaque processus pour évaluer sa contribution à :  </a:t>
            </a:r>
          </a:p>
        </p:txBody>
      </p:sp>
      <p:sp>
        <p:nvSpPr>
          <p:cNvPr id="23" name="AutoShape 11"/>
          <p:cNvSpPr>
            <a:spLocks noChangeArrowheads="1"/>
          </p:cNvSpPr>
          <p:nvPr/>
        </p:nvSpPr>
        <p:spPr bwMode="auto">
          <a:xfrm>
            <a:off x="1331715" y="2852192"/>
            <a:ext cx="1727200"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OPTIMISER LES RESSOURCES</a:t>
            </a:r>
          </a:p>
        </p:txBody>
      </p:sp>
      <p:sp>
        <p:nvSpPr>
          <p:cNvPr id="24" name="AutoShape 12"/>
          <p:cNvSpPr>
            <a:spLocks noChangeArrowheads="1"/>
          </p:cNvSpPr>
          <p:nvPr/>
        </p:nvSpPr>
        <p:spPr bwMode="auto">
          <a:xfrm>
            <a:off x="6084690" y="2863304"/>
            <a:ext cx="1727200"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APPLIQUER LES REGLES</a:t>
            </a:r>
          </a:p>
        </p:txBody>
      </p:sp>
      <p:sp>
        <p:nvSpPr>
          <p:cNvPr id="27" name="AutoShape 25"/>
          <p:cNvSpPr>
            <a:spLocks noChangeArrowheads="1"/>
          </p:cNvSpPr>
          <p:nvPr/>
        </p:nvSpPr>
        <p:spPr bwMode="auto">
          <a:xfrm>
            <a:off x="3708202" y="3212554"/>
            <a:ext cx="1727200"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SATISFAIRE LES CLIENTS</a:t>
            </a:r>
          </a:p>
        </p:txBody>
      </p:sp>
      <p:sp>
        <p:nvSpPr>
          <p:cNvPr id="33" name="AutoShape 26"/>
          <p:cNvSpPr>
            <a:spLocks noChangeArrowheads="1"/>
          </p:cNvSpPr>
          <p:nvPr/>
        </p:nvSpPr>
        <p:spPr bwMode="auto">
          <a:xfrm>
            <a:off x="5652890" y="4076154"/>
            <a:ext cx="1728787"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APPLIQUER LA POLITIQUE</a:t>
            </a:r>
          </a:p>
        </p:txBody>
      </p:sp>
      <p:sp>
        <p:nvSpPr>
          <p:cNvPr id="34" name="AutoShape 27"/>
          <p:cNvSpPr>
            <a:spLocks noChangeArrowheads="1"/>
          </p:cNvSpPr>
          <p:nvPr/>
        </p:nvSpPr>
        <p:spPr bwMode="auto">
          <a:xfrm>
            <a:off x="3025577" y="4149179"/>
            <a:ext cx="1727200" cy="973782"/>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AMELIORER EN PERMANENCE</a:t>
            </a:r>
          </a:p>
        </p:txBody>
      </p:sp>
      <p:sp>
        <p:nvSpPr>
          <p:cNvPr id="35" name="AutoShape 28"/>
          <p:cNvSpPr>
            <a:spLocks noChangeArrowheads="1"/>
          </p:cNvSpPr>
          <p:nvPr/>
        </p:nvSpPr>
        <p:spPr bwMode="auto">
          <a:xfrm>
            <a:off x="939602" y="4365079"/>
            <a:ext cx="1725613" cy="692468"/>
          </a:xfrm>
          <a:prstGeom prst="flowChartConnector">
            <a:avLst/>
          </a:prstGeom>
          <a:solidFill>
            <a:srgbClr val="800080"/>
          </a:solidFill>
          <a:ln w="19050">
            <a:solidFill>
              <a:srgbClr val="800080"/>
            </a:solidFill>
            <a:round/>
            <a:headEnd/>
            <a:tailEnd/>
          </a:ln>
          <a:effectLst/>
        </p:spPr>
        <p:txBody>
          <a:bodyPr>
            <a:spAutoFit/>
          </a:bodyPr>
          <a:lstStyle/>
          <a:p>
            <a:pPr algn="ctr"/>
            <a:r>
              <a:rPr lang="fr-FR" sz="1300" b="1">
                <a:solidFill>
                  <a:schemeClr val="bg1"/>
                </a:solidFill>
              </a:rPr>
              <a:t>ATTEINDRE LES OBJECTIFS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4" name="Text Box 4"/>
          <p:cNvSpPr txBox="1">
            <a:spLocks noChangeArrowheads="1"/>
          </p:cNvSpPr>
          <p:nvPr/>
        </p:nvSpPr>
        <p:spPr bwMode="auto">
          <a:xfrm>
            <a:off x="3059286" y="1917030"/>
            <a:ext cx="5562600" cy="581025"/>
          </a:xfrm>
          <a:prstGeom prst="rect">
            <a:avLst/>
          </a:prstGeom>
          <a:solidFill>
            <a:schemeClr val="tx2"/>
          </a:solidFill>
          <a:ln w="19050">
            <a:noFill/>
            <a:miter lim="800000"/>
            <a:headEnd/>
            <a:tailEnd/>
          </a:ln>
          <a:effectLst/>
        </p:spPr>
        <p:txBody>
          <a:bodyPr>
            <a:spAutoFit/>
          </a:bodyPr>
          <a:lstStyle/>
          <a:p>
            <a:pPr indent="25400" algn="l">
              <a:buFontTx/>
              <a:buBlip>
                <a:blip r:embed="rId3"/>
              </a:buBlip>
            </a:pPr>
            <a:r>
              <a:rPr lang="fr-FR" sz="1600" b="1">
                <a:solidFill>
                  <a:schemeClr val="bg1"/>
                </a:solidFill>
              </a:rPr>
              <a:t> Noter les mots clés et utiliser des abréviations.</a:t>
            </a:r>
          </a:p>
          <a:p>
            <a:pPr indent="25400" algn="l">
              <a:buFontTx/>
              <a:buBlip>
                <a:blip r:embed="rId3"/>
              </a:buBlip>
            </a:pPr>
            <a:r>
              <a:rPr lang="fr-FR" sz="1600" b="1">
                <a:solidFill>
                  <a:schemeClr val="bg1"/>
                </a:solidFill>
              </a:rPr>
              <a:t> Recueillir le maximum d’information.</a:t>
            </a:r>
            <a:endParaRPr lang="fr-FR" sz="1400" b="1">
              <a:solidFill>
                <a:srgbClr val="800080"/>
              </a:solidFill>
            </a:endParaRPr>
          </a:p>
        </p:txBody>
      </p:sp>
      <p:sp>
        <p:nvSpPr>
          <p:cNvPr id="15" name="Text Box 5"/>
          <p:cNvSpPr txBox="1">
            <a:spLocks noChangeArrowheads="1"/>
          </p:cNvSpPr>
          <p:nvPr/>
        </p:nvSpPr>
        <p:spPr bwMode="auto">
          <a:xfrm>
            <a:off x="3059286" y="2853655"/>
            <a:ext cx="5543550" cy="581025"/>
          </a:xfrm>
          <a:prstGeom prst="rect">
            <a:avLst/>
          </a:prstGeom>
          <a:solidFill>
            <a:schemeClr val="tx2"/>
          </a:solidFill>
          <a:ln w="19050">
            <a:noFill/>
            <a:miter lim="800000"/>
            <a:headEnd/>
            <a:tailEnd/>
          </a:ln>
          <a:effectLst/>
        </p:spPr>
        <p:txBody>
          <a:bodyPr>
            <a:spAutoFit/>
          </a:bodyPr>
          <a:lstStyle/>
          <a:p>
            <a:pPr algn="l">
              <a:buFontTx/>
              <a:buBlip>
                <a:blip r:embed="rId3"/>
              </a:buBlip>
              <a:tabLst>
                <a:tab pos="0" algn="l"/>
              </a:tabLst>
            </a:pPr>
            <a:r>
              <a:rPr lang="fr-FR" sz="1600" b="1">
                <a:solidFill>
                  <a:schemeClr val="bg1"/>
                </a:solidFill>
              </a:rPr>
              <a:t> A partir de la prise de note (permet de compléter les informations enregistrées).</a:t>
            </a:r>
            <a:endParaRPr lang="fr-FR" sz="1400" b="1">
              <a:solidFill>
                <a:srgbClr val="800080"/>
              </a:solidFill>
            </a:endParaRPr>
          </a:p>
        </p:txBody>
      </p:sp>
      <p:sp>
        <p:nvSpPr>
          <p:cNvPr id="16" name="Text Box 6"/>
          <p:cNvSpPr txBox="1">
            <a:spLocks noChangeArrowheads="1"/>
          </p:cNvSpPr>
          <p:nvPr/>
        </p:nvSpPr>
        <p:spPr bwMode="auto">
          <a:xfrm>
            <a:off x="3059286" y="3534693"/>
            <a:ext cx="5545138" cy="844550"/>
          </a:xfrm>
          <a:prstGeom prst="rect">
            <a:avLst/>
          </a:prstGeom>
          <a:solidFill>
            <a:schemeClr val="tx2"/>
          </a:solidFill>
          <a:ln w="19050">
            <a:solidFill>
              <a:schemeClr val="tx2"/>
            </a:solidFill>
            <a:miter lim="800000"/>
            <a:headEnd/>
            <a:tailEnd/>
          </a:ln>
          <a:effectLst/>
        </p:spPr>
        <p:txBody>
          <a:bodyPr>
            <a:spAutoFit/>
          </a:bodyPr>
          <a:lstStyle/>
          <a:p>
            <a:pPr algn="l">
              <a:buFontTx/>
              <a:buBlip>
                <a:blip r:embed="rId3"/>
              </a:buBlip>
            </a:pPr>
            <a:r>
              <a:rPr lang="fr-FR" sz="1600" b="1">
                <a:solidFill>
                  <a:schemeClr val="bg1"/>
                </a:solidFill>
              </a:rPr>
              <a:t> Les documents et enregistrements que vous souhaitez regarder.</a:t>
            </a:r>
          </a:p>
          <a:p>
            <a:pPr algn="l">
              <a:buFontTx/>
              <a:buBlip>
                <a:blip r:embed="rId3"/>
              </a:buBlip>
            </a:pPr>
            <a:r>
              <a:rPr lang="fr-FR" sz="1600" b="1">
                <a:solidFill>
                  <a:schemeClr val="bg1"/>
                </a:solidFill>
              </a:rPr>
              <a:t> Les dispositions que vous souhaitez vérifier.</a:t>
            </a:r>
          </a:p>
          <a:p>
            <a:pPr algn="l">
              <a:buFontTx/>
              <a:buBlip>
                <a:blip r:embed="rId3"/>
              </a:buBlip>
            </a:pPr>
            <a:r>
              <a:rPr lang="fr-FR" sz="1600" b="1">
                <a:solidFill>
                  <a:schemeClr val="bg1"/>
                </a:solidFill>
              </a:rPr>
              <a:t> Les personnes que vous souhaitez rencontrer.</a:t>
            </a:r>
            <a:endParaRPr lang="fr-FR" sz="200" b="1">
              <a:solidFill>
                <a:schemeClr val="bg1"/>
              </a:solidFill>
            </a:endParaRPr>
          </a:p>
        </p:txBody>
      </p:sp>
      <p:sp>
        <p:nvSpPr>
          <p:cNvPr id="17" name="Text Box 8"/>
          <p:cNvSpPr txBox="1">
            <a:spLocks noChangeArrowheads="1"/>
          </p:cNvSpPr>
          <p:nvPr/>
        </p:nvSpPr>
        <p:spPr bwMode="auto">
          <a:xfrm>
            <a:off x="466899" y="3534693"/>
            <a:ext cx="2519362" cy="844550"/>
          </a:xfrm>
          <a:prstGeom prst="rect">
            <a:avLst/>
          </a:prstGeom>
          <a:solidFill>
            <a:schemeClr val="bg1"/>
          </a:solidFill>
          <a:ln w="19050">
            <a:solidFill>
              <a:schemeClr val="tx2"/>
            </a:solidFill>
            <a:miter lim="800000"/>
            <a:headEnd/>
            <a:tailEnd/>
          </a:ln>
          <a:effectLst/>
        </p:spPr>
        <p:txBody>
          <a:bodyPr>
            <a:spAutoFit/>
          </a:bodyPr>
          <a:lstStyle/>
          <a:p>
            <a:pPr algn="l"/>
            <a:endParaRPr lang="fr-FR" sz="600" b="1" dirty="0">
              <a:solidFill>
                <a:schemeClr val="bg2"/>
              </a:solidFill>
              <a:cs typeface="Times New Roman" pitchFamily="18" charset="0"/>
            </a:endParaRPr>
          </a:p>
          <a:p>
            <a:pPr algn="l"/>
            <a:r>
              <a:rPr lang="fr-FR" sz="1800" b="1" dirty="0">
                <a:cs typeface="Times New Roman" pitchFamily="18" charset="0"/>
              </a:rPr>
              <a:t>3 - </a:t>
            </a:r>
            <a:r>
              <a:rPr lang="fr-FR" sz="1800" b="1" dirty="0">
                <a:solidFill>
                  <a:srgbClr val="800080"/>
                </a:solidFill>
                <a:cs typeface="Times New Roman" pitchFamily="18" charset="0"/>
              </a:rPr>
              <a:t>Repérer sur vos notes les points à observer</a:t>
            </a:r>
          </a:p>
          <a:p>
            <a:pPr algn="l"/>
            <a:endParaRPr lang="fr-FR" sz="600" b="1" dirty="0">
              <a:solidFill>
                <a:srgbClr val="800080"/>
              </a:solidFill>
              <a:cs typeface="Times New Roman" pitchFamily="18" charset="0"/>
            </a:endParaRPr>
          </a:p>
        </p:txBody>
      </p:sp>
      <p:sp>
        <p:nvSpPr>
          <p:cNvPr id="18" name="Rectangle 9"/>
          <p:cNvSpPr>
            <a:spLocks noChangeArrowheads="1"/>
          </p:cNvSpPr>
          <p:nvPr/>
        </p:nvSpPr>
        <p:spPr bwMode="auto">
          <a:xfrm>
            <a:off x="1187624" y="1340768"/>
            <a:ext cx="727075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La prise de notes en audit</a:t>
            </a:r>
          </a:p>
        </p:txBody>
      </p:sp>
      <p:sp>
        <p:nvSpPr>
          <p:cNvPr id="19" name="Text Box 10"/>
          <p:cNvSpPr txBox="1">
            <a:spLocks noChangeArrowheads="1"/>
          </p:cNvSpPr>
          <p:nvPr/>
        </p:nvSpPr>
        <p:spPr bwMode="auto">
          <a:xfrm>
            <a:off x="466899" y="2853655"/>
            <a:ext cx="2519362" cy="569913"/>
          </a:xfrm>
          <a:prstGeom prst="rect">
            <a:avLst/>
          </a:prstGeom>
          <a:solidFill>
            <a:schemeClr val="bg1"/>
          </a:solidFill>
          <a:ln w="19050">
            <a:solidFill>
              <a:schemeClr val="tx2"/>
            </a:solidFill>
            <a:miter lim="800000"/>
            <a:headEnd/>
            <a:tailEnd/>
          </a:ln>
          <a:effectLst/>
        </p:spPr>
        <p:txBody>
          <a:bodyPr>
            <a:spAutoFit/>
          </a:bodyPr>
          <a:lstStyle/>
          <a:p>
            <a:pPr algn="l"/>
            <a:endParaRPr lang="fr-FR" sz="600" b="1" dirty="0">
              <a:solidFill>
                <a:schemeClr val="bg2"/>
              </a:solidFill>
              <a:cs typeface="Times New Roman" pitchFamily="18" charset="0"/>
            </a:endParaRPr>
          </a:p>
          <a:p>
            <a:pPr algn="l"/>
            <a:r>
              <a:rPr lang="fr-FR" sz="1800" b="1" dirty="0">
                <a:cs typeface="Times New Roman" pitchFamily="18" charset="0"/>
              </a:rPr>
              <a:t>2</a:t>
            </a:r>
            <a:r>
              <a:rPr lang="fr-FR" sz="1800" b="1" dirty="0">
                <a:solidFill>
                  <a:schemeClr val="bg2"/>
                </a:solidFill>
                <a:cs typeface="Times New Roman" pitchFamily="18" charset="0"/>
              </a:rPr>
              <a:t> - </a:t>
            </a:r>
            <a:r>
              <a:rPr lang="fr-FR" sz="1800" b="1" dirty="0">
                <a:solidFill>
                  <a:srgbClr val="800080"/>
                </a:solidFill>
                <a:cs typeface="Times New Roman" pitchFamily="18" charset="0"/>
              </a:rPr>
              <a:t>Reformuler</a:t>
            </a:r>
          </a:p>
          <a:p>
            <a:pPr algn="l"/>
            <a:endParaRPr lang="fr-FR" sz="600" b="1" dirty="0">
              <a:solidFill>
                <a:srgbClr val="800080"/>
              </a:solidFill>
              <a:cs typeface="Times New Roman" pitchFamily="18" charset="0"/>
            </a:endParaRPr>
          </a:p>
        </p:txBody>
      </p:sp>
      <p:sp>
        <p:nvSpPr>
          <p:cNvPr id="20" name="Text Box 12"/>
          <p:cNvSpPr txBox="1">
            <a:spLocks noChangeArrowheads="1"/>
          </p:cNvSpPr>
          <p:nvPr/>
        </p:nvSpPr>
        <p:spPr bwMode="auto">
          <a:xfrm>
            <a:off x="466899" y="4615780"/>
            <a:ext cx="2519362" cy="1085850"/>
          </a:xfrm>
          <a:prstGeom prst="rect">
            <a:avLst/>
          </a:prstGeom>
          <a:solidFill>
            <a:schemeClr val="bg1"/>
          </a:solidFill>
          <a:ln w="19050">
            <a:solidFill>
              <a:schemeClr val="tx2"/>
            </a:solidFill>
            <a:miter lim="800000"/>
            <a:headEnd/>
            <a:tailEnd/>
          </a:ln>
          <a:effectLst/>
        </p:spPr>
        <p:txBody>
          <a:bodyPr>
            <a:spAutoFit/>
          </a:bodyPr>
          <a:lstStyle/>
          <a:p>
            <a:pPr algn="l"/>
            <a:endParaRPr lang="fr-FR" sz="1400" b="1" dirty="0">
              <a:solidFill>
                <a:schemeClr val="bg2"/>
              </a:solidFill>
              <a:cs typeface="Times New Roman" pitchFamily="18" charset="0"/>
            </a:endParaRPr>
          </a:p>
          <a:p>
            <a:pPr algn="l"/>
            <a:r>
              <a:rPr lang="fr-FR" sz="1800" b="1" dirty="0">
                <a:cs typeface="Times New Roman" pitchFamily="18" charset="0"/>
              </a:rPr>
              <a:t>4 - </a:t>
            </a:r>
            <a:r>
              <a:rPr lang="fr-FR" sz="1800" b="1" dirty="0">
                <a:solidFill>
                  <a:srgbClr val="800080"/>
                </a:solidFill>
                <a:cs typeface="Times New Roman" pitchFamily="18" charset="0"/>
              </a:rPr>
              <a:t>Repérer sur vos notes vos conclusions</a:t>
            </a:r>
          </a:p>
          <a:p>
            <a:pPr algn="l"/>
            <a:endParaRPr lang="fr-FR" sz="1400" b="1" dirty="0">
              <a:solidFill>
                <a:srgbClr val="800080"/>
              </a:solidFill>
              <a:cs typeface="Times New Roman" pitchFamily="18" charset="0"/>
            </a:endParaRPr>
          </a:p>
        </p:txBody>
      </p:sp>
      <p:sp>
        <p:nvSpPr>
          <p:cNvPr id="25" name="Text Box 13"/>
          <p:cNvSpPr txBox="1">
            <a:spLocks noChangeArrowheads="1"/>
          </p:cNvSpPr>
          <p:nvPr/>
        </p:nvSpPr>
        <p:spPr bwMode="auto">
          <a:xfrm>
            <a:off x="3059286" y="4615780"/>
            <a:ext cx="5545138" cy="1089025"/>
          </a:xfrm>
          <a:prstGeom prst="rect">
            <a:avLst/>
          </a:prstGeom>
          <a:solidFill>
            <a:schemeClr val="tx2"/>
          </a:solidFill>
          <a:ln w="19050">
            <a:solidFill>
              <a:schemeClr val="tx2"/>
            </a:solidFill>
            <a:miter lim="800000"/>
            <a:headEnd/>
            <a:tailEnd/>
          </a:ln>
          <a:effectLst/>
        </p:spPr>
        <p:txBody>
          <a:bodyPr>
            <a:spAutoFit/>
          </a:bodyPr>
          <a:lstStyle/>
          <a:p>
            <a:pPr algn="l">
              <a:buFontTx/>
              <a:buBlip>
                <a:blip r:embed="rId3"/>
              </a:buBlip>
            </a:pPr>
            <a:r>
              <a:rPr lang="fr-FR" sz="1600" b="1">
                <a:solidFill>
                  <a:schemeClr val="bg1"/>
                </a:solidFill>
              </a:rPr>
              <a:t> Les dispositions conformes.</a:t>
            </a:r>
          </a:p>
          <a:p>
            <a:pPr algn="l">
              <a:buFontTx/>
              <a:buBlip>
                <a:blip r:embed="rId3"/>
              </a:buBlip>
            </a:pPr>
            <a:r>
              <a:rPr lang="fr-FR" sz="1600" b="1">
                <a:solidFill>
                  <a:schemeClr val="bg1"/>
                </a:solidFill>
              </a:rPr>
              <a:t> Les points sensibles.</a:t>
            </a:r>
          </a:p>
          <a:p>
            <a:pPr algn="l">
              <a:buFontTx/>
              <a:buBlip>
                <a:blip r:embed="rId3"/>
              </a:buBlip>
            </a:pPr>
            <a:r>
              <a:rPr lang="fr-FR" sz="1600" b="1">
                <a:solidFill>
                  <a:schemeClr val="bg1"/>
                </a:solidFill>
              </a:rPr>
              <a:t> Les écarts.</a:t>
            </a:r>
          </a:p>
          <a:p>
            <a:pPr algn="l">
              <a:buFontTx/>
              <a:buBlip>
                <a:blip r:embed="rId3"/>
              </a:buBlip>
            </a:pPr>
            <a:r>
              <a:rPr lang="fr-FR" sz="1600" b="1">
                <a:solidFill>
                  <a:schemeClr val="bg1"/>
                </a:solidFill>
              </a:rPr>
              <a:t> Les suggestions d’amélioration.</a:t>
            </a:r>
            <a:endParaRPr lang="fr-FR" sz="200" b="1">
              <a:solidFill>
                <a:schemeClr val="bg1"/>
              </a:solidFill>
            </a:endParaRPr>
          </a:p>
        </p:txBody>
      </p:sp>
      <p:sp>
        <p:nvSpPr>
          <p:cNvPr id="26" name="Text Box 7"/>
          <p:cNvSpPr txBox="1">
            <a:spLocks noChangeArrowheads="1"/>
          </p:cNvSpPr>
          <p:nvPr/>
        </p:nvSpPr>
        <p:spPr bwMode="auto">
          <a:xfrm>
            <a:off x="467544" y="1916832"/>
            <a:ext cx="2519362" cy="569913"/>
          </a:xfrm>
          <a:prstGeom prst="rect">
            <a:avLst/>
          </a:prstGeom>
          <a:solidFill>
            <a:schemeClr val="bg1"/>
          </a:solidFill>
          <a:ln w="19050">
            <a:solidFill>
              <a:schemeClr val="tx2"/>
            </a:solidFill>
            <a:miter lim="800000"/>
            <a:headEnd/>
            <a:tailEnd/>
          </a:ln>
          <a:effectLst/>
        </p:spPr>
        <p:txBody>
          <a:bodyPr>
            <a:spAutoFit/>
          </a:bodyPr>
          <a:lstStyle/>
          <a:p>
            <a:endParaRPr lang="fr-FR" sz="600" b="1" dirty="0">
              <a:solidFill>
                <a:schemeClr val="bg2"/>
              </a:solidFill>
              <a:cs typeface="Times New Roman" pitchFamily="18" charset="0"/>
            </a:endParaRPr>
          </a:p>
          <a:p>
            <a:pPr algn="l"/>
            <a:r>
              <a:rPr lang="fr-FR" sz="1800" b="1" dirty="0">
                <a:cs typeface="Times New Roman" pitchFamily="18" charset="0"/>
              </a:rPr>
              <a:t>1 </a:t>
            </a:r>
            <a:r>
              <a:rPr lang="fr-FR" sz="1800" b="1" dirty="0">
                <a:solidFill>
                  <a:schemeClr val="bg2"/>
                </a:solidFill>
                <a:cs typeface="Times New Roman" pitchFamily="18" charset="0"/>
              </a:rPr>
              <a:t>- </a:t>
            </a:r>
            <a:r>
              <a:rPr lang="fr-FR" sz="1800" b="1" dirty="0">
                <a:solidFill>
                  <a:srgbClr val="800080"/>
                </a:solidFill>
                <a:cs typeface="Times New Roman" pitchFamily="18" charset="0"/>
              </a:rPr>
              <a:t>Écouter et noter</a:t>
            </a:r>
          </a:p>
          <a:p>
            <a:endParaRPr lang="fr-FR" sz="600" b="1" dirty="0">
              <a:solidFill>
                <a:srgbClr val="800080"/>
              </a:solidFill>
              <a:cs typeface="Times New Roman"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21" name="Rectangle 9"/>
          <p:cNvSpPr>
            <a:spLocks noChangeArrowheads="1"/>
          </p:cNvSpPr>
          <p:nvPr/>
        </p:nvSpPr>
        <p:spPr bwMode="auto">
          <a:xfrm>
            <a:off x="971600" y="1196752"/>
            <a:ext cx="727075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Les constatations d’audit</a:t>
            </a:r>
          </a:p>
        </p:txBody>
      </p:sp>
      <p:sp>
        <p:nvSpPr>
          <p:cNvPr id="22" name="AutoShape 14"/>
          <p:cNvSpPr>
            <a:spLocks noChangeArrowheads="1"/>
          </p:cNvSpPr>
          <p:nvPr/>
        </p:nvSpPr>
        <p:spPr bwMode="auto">
          <a:xfrm>
            <a:off x="3059162" y="2204814"/>
            <a:ext cx="762000" cy="304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pPr algn="ctr"/>
            <a:endParaRPr lang="fr-FR"/>
          </a:p>
        </p:txBody>
      </p:sp>
      <p:sp>
        <p:nvSpPr>
          <p:cNvPr id="23" name="Text Box 15"/>
          <p:cNvSpPr txBox="1">
            <a:spLocks noChangeArrowheads="1"/>
          </p:cNvSpPr>
          <p:nvPr/>
        </p:nvSpPr>
        <p:spPr bwMode="auto">
          <a:xfrm>
            <a:off x="754112" y="1773014"/>
            <a:ext cx="5410200" cy="366713"/>
          </a:xfrm>
          <a:prstGeom prst="rect">
            <a:avLst/>
          </a:prstGeom>
          <a:solidFill>
            <a:schemeClr val="tx2"/>
          </a:solidFill>
          <a:ln w="19050">
            <a:noFill/>
            <a:miter lim="800000"/>
            <a:headEnd/>
            <a:tailEnd/>
          </a:ln>
          <a:effectLst/>
        </p:spPr>
        <p:txBody>
          <a:bodyPr>
            <a:spAutoFit/>
          </a:bodyPr>
          <a:lstStyle/>
          <a:p>
            <a:pPr lvl="2" algn="ctr">
              <a:tabLst>
                <a:tab pos="190500" algn="l"/>
              </a:tabLst>
            </a:pPr>
            <a:r>
              <a:rPr lang="fr-FR" sz="1800" b="1">
                <a:solidFill>
                  <a:schemeClr val="bg1"/>
                </a:solidFill>
              </a:rPr>
              <a:t>Documenter toutes les constatations</a:t>
            </a:r>
          </a:p>
        </p:txBody>
      </p:sp>
      <p:sp>
        <p:nvSpPr>
          <p:cNvPr id="24" name="Text Box 16"/>
          <p:cNvSpPr txBox="1">
            <a:spLocks noChangeArrowheads="1"/>
          </p:cNvSpPr>
          <p:nvPr/>
        </p:nvSpPr>
        <p:spPr bwMode="auto">
          <a:xfrm>
            <a:off x="754112" y="2565177"/>
            <a:ext cx="5410200" cy="366712"/>
          </a:xfrm>
          <a:prstGeom prst="rect">
            <a:avLst/>
          </a:prstGeom>
          <a:solidFill>
            <a:schemeClr val="tx2"/>
          </a:solidFill>
          <a:ln w="19050">
            <a:noFill/>
            <a:miter lim="800000"/>
            <a:headEnd/>
            <a:tailEnd/>
          </a:ln>
          <a:effectLst/>
        </p:spPr>
        <p:txBody>
          <a:bodyPr>
            <a:spAutoFit/>
          </a:bodyPr>
          <a:lstStyle/>
          <a:p>
            <a:pPr lvl="2" algn="ctr">
              <a:tabLst>
                <a:tab pos="190500" algn="l"/>
              </a:tabLst>
            </a:pPr>
            <a:r>
              <a:rPr lang="fr-FR" sz="1800" b="1">
                <a:solidFill>
                  <a:schemeClr val="bg1"/>
                </a:solidFill>
              </a:rPr>
              <a:t>Passer en revue toutes les constatations</a:t>
            </a:r>
          </a:p>
        </p:txBody>
      </p:sp>
      <p:sp>
        <p:nvSpPr>
          <p:cNvPr id="27" name="Text Box 17"/>
          <p:cNvSpPr txBox="1">
            <a:spLocks noChangeArrowheads="1"/>
          </p:cNvSpPr>
          <p:nvPr/>
        </p:nvSpPr>
        <p:spPr bwMode="auto">
          <a:xfrm>
            <a:off x="754112" y="3357339"/>
            <a:ext cx="5410200" cy="641350"/>
          </a:xfrm>
          <a:prstGeom prst="rect">
            <a:avLst/>
          </a:prstGeom>
          <a:solidFill>
            <a:schemeClr val="tx2"/>
          </a:solidFill>
          <a:ln w="19050">
            <a:noFill/>
            <a:miter lim="800000"/>
            <a:headEnd/>
            <a:tailEnd/>
          </a:ln>
          <a:effectLst/>
        </p:spPr>
        <p:txBody>
          <a:bodyPr>
            <a:spAutoFit/>
          </a:bodyPr>
          <a:lstStyle/>
          <a:p>
            <a:pPr marL="358775" lvl="2" algn="ctr"/>
            <a:r>
              <a:rPr lang="fr-FR" sz="1800" b="1">
                <a:solidFill>
                  <a:schemeClr val="bg1"/>
                </a:solidFill>
              </a:rPr>
              <a:t>Déterminer les constatations devant être rapportées en tant que non-conformité</a:t>
            </a:r>
          </a:p>
        </p:txBody>
      </p:sp>
      <p:sp>
        <p:nvSpPr>
          <p:cNvPr id="28" name="Text Box 18"/>
          <p:cNvSpPr txBox="1">
            <a:spLocks noChangeArrowheads="1"/>
          </p:cNvSpPr>
          <p:nvPr/>
        </p:nvSpPr>
        <p:spPr bwMode="auto">
          <a:xfrm>
            <a:off x="754112" y="4436839"/>
            <a:ext cx="5410200" cy="1490663"/>
          </a:xfrm>
          <a:prstGeom prst="rect">
            <a:avLst/>
          </a:prstGeom>
          <a:solidFill>
            <a:schemeClr val="tx2"/>
          </a:solidFill>
          <a:ln w="19050">
            <a:noFill/>
            <a:miter lim="800000"/>
            <a:headEnd/>
            <a:tailEnd/>
          </a:ln>
          <a:effectLst/>
        </p:spPr>
        <p:txBody>
          <a:bodyPr>
            <a:spAutoFit/>
          </a:bodyPr>
          <a:lstStyle/>
          <a:p>
            <a:pPr marL="358775" lvl="2" algn="ctr" defTabSz="952500"/>
            <a:r>
              <a:rPr lang="fr-FR" sz="1800" b="1">
                <a:solidFill>
                  <a:schemeClr val="bg1"/>
                </a:solidFill>
              </a:rPr>
              <a:t>Chaque non-conformité doit-être :</a:t>
            </a:r>
          </a:p>
          <a:p>
            <a:pPr marL="723900" lvl="3" indent="-185738" algn="ctr" defTabSz="952500">
              <a:lnSpc>
                <a:spcPct val="160000"/>
              </a:lnSpc>
              <a:buFontTx/>
              <a:buBlip>
                <a:blip r:embed="rId3"/>
              </a:buBlip>
            </a:pPr>
            <a:r>
              <a:rPr lang="fr-FR" sz="1600" b="1">
                <a:solidFill>
                  <a:schemeClr val="bg1"/>
                </a:solidFill>
              </a:rPr>
              <a:t>Documentée de façon claire et précise</a:t>
            </a:r>
          </a:p>
          <a:p>
            <a:pPr marL="723900" lvl="3" indent="-185738" algn="ctr" defTabSz="952500">
              <a:buFontTx/>
              <a:buBlip>
                <a:blip r:embed="rId3"/>
              </a:buBlip>
            </a:pPr>
            <a:r>
              <a:rPr lang="fr-FR" sz="1600" b="1">
                <a:solidFill>
                  <a:schemeClr val="bg1"/>
                </a:solidFill>
              </a:rPr>
              <a:t>Étayée par des preuves factuelles</a:t>
            </a:r>
          </a:p>
          <a:p>
            <a:pPr marL="723900" lvl="3" indent="-185738" algn="ctr" defTabSz="952500">
              <a:buFontTx/>
              <a:buBlip>
                <a:blip r:embed="rId3"/>
              </a:buBlip>
            </a:pPr>
            <a:r>
              <a:rPr lang="fr-FR" sz="1600" b="1">
                <a:solidFill>
                  <a:schemeClr val="bg1"/>
                </a:solidFill>
              </a:rPr>
              <a:t>Identifiée par rapport aux exigences spécifiques du référentiel utilisé (norme, … )</a:t>
            </a:r>
          </a:p>
        </p:txBody>
      </p:sp>
      <p:sp>
        <p:nvSpPr>
          <p:cNvPr id="29" name="AutoShape 19"/>
          <p:cNvSpPr>
            <a:spLocks noChangeArrowheads="1"/>
          </p:cNvSpPr>
          <p:nvPr/>
        </p:nvSpPr>
        <p:spPr bwMode="auto">
          <a:xfrm>
            <a:off x="3059162" y="2996977"/>
            <a:ext cx="762000" cy="304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pPr algn="ctr"/>
            <a:endParaRPr lang="fr-FR"/>
          </a:p>
        </p:txBody>
      </p:sp>
      <p:sp>
        <p:nvSpPr>
          <p:cNvPr id="30" name="AutoShape 20"/>
          <p:cNvSpPr>
            <a:spLocks noChangeArrowheads="1"/>
          </p:cNvSpPr>
          <p:nvPr/>
        </p:nvSpPr>
        <p:spPr bwMode="auto">
          <a:xfrm>
            <a:off x="3059162" y="4078064"/>
            <a:ext cx="762000" cy="304800"/>
          </a:xfrm>
          <a:prstGeom prst="downArrow">
            <a:avLst>
              <a:gd name="adj1" fmla="val 100000"/>
              <a:gd name="adj2" fmla="val 100000"/>
            </a:avLst>
          </a:prstGeom>
          <a:solidFill>
            <a:srgbClr val="4D4D4D"/>
          </a:solidFill>
          <a:ln w="9525">
            <a:solidFill>
              <a:schemeClr val="bg2"/>
            </a:solidFill>
            <a:miter lim="800000"/>
            <a:headEnd/>
            <a:tailEnd/>
          </a:ln>
          <a:effectLst/>
        </p:spPr>
        <p:txBody>
          <a:bodyPr wrap="none" anchor="ctr"/>
          <a:lstStyle/>
          <a:p>
            <a:pPr algn="ctr"/>
            <a:endParaRPr lang="fr-FR"/>
          </a:p>
        </p:txBody>
      </p:sp>
      <p:grpSp>
        <p:nvGrpSpPr>
          <p:cNvPr id="31" name="Group 21"/>
          <p:cNvGrpSpPr>
            <a:grpSpLocks/>
          </p:cNvGrpSpPr>
          <p:nvPr/>
        </p:nvGrpSpPr>
        <p:grpSpPr bwMode="auto">
          <a:xfrm>
            <a:off x="6443712" y="2709639"/>
            <a:ext cx="2159000" cy="2185988"/>
            <a:chOff x="924" y="983"/>
            <a:chExt cx="4537" cy="1377"/>
          </a:xfrm>
        </p:grpSpPr>
        <p:sp>
          <p:nvSpPr>
            <p:cNvPr id="32" name="Text Box 22"/>
            <p:cNvSpPr txBox="1">
              <a:spLocks noChangeArrowheads="1"/>
            </p:cNvSpPr>
            <p:nvPr/>
          </p:nvSpPr>
          <p:spPr bwMode="auto">
            <a:xfrm>
              <a:off x="924" y="983"/>
              <a:ext cx="4537" cy="233"/>
            </a:xfrm>
            <a:prstGeom prst="rect">
              <a:avLst/>
            </a:prstGeom>
            <a:noFill/>
            <a:ln w="19050">
              <a:solidFill>
                <a:schemeClr val="tx2"/>
              </a:solidFill>
              <a:miter lim="800000"/>
              <a:headEnd/>
              <a:tailEnd/>
            </a:ln>
            <a:effectLst/>
          </p:spPr>
          <p:txBody>
            <a:bodyPr>
              <a:spAutoFit/>
            </a:bodyPr>
            <a:lstStyle/>
            <a:p>
              <a:pPr algn="ctr"/>
              <a:r>
                <a:rPr lang="fr-FR" b="1">
                  <a:solidFill>
                    <a:srgbClr val="800080"/>
                  </a:solidFill>
                  <a:cs typeface="Times New Roman" pitchFamily="18" charset="0"/>
                </a:rPr>
                <a:t>CONSEIL</a:t>
              </a:r>
            </a:p>
          </p:txBody>
        </p:sp>
        <p:sp>
          <p:nvSpPr>
            <p:cNvPr id="33" name="Text Box 23"/>
            <p:cNvSpPr txBox="1">
              <a:spLocks noChangeArrowheads="1"/>
            </p:cNvSpPr>
            <p:nvPr/>
          </p:nvSpPr>
          <p:spPr bwMode="auto">
            <a:xfrm>
              <a:off x="924" y="1255"/>
              <a:ext cx="4537" cy="1105"/>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1"/>
                  </a:solidFill>
                  <a:cs typeface="Times New Roman" pitchFamily="18" charset="0"/>
                </a:rPr>
                <a:t>Garder à l’esprit que seules les informations factuelles constituent des preuves.</a:t>
              </a:r>
              <a:r>
                <a:rPr lang="fr-FR" sz="1800">
                  <a:solidFill>
                    <a:srgbClr val="0000FF"/>
                  </a:solidFill>
                  <a:latin typeface="Arial" charset="0"/>
                </a:rPr>
                <a:t> </a:t>
              </a:r>
            </a:p>
          </p:txBody>
        </p:sp>
      </p:gr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16" name="Rectangle 4"/>
          <p:cNvSpPr>
            <a:spLocks noChangeArrowheads="1"/>
          </p:cNvSpPr>
          <p:nvPr/>
        </p:nvSpPr>
        <p:spPr bwMode="auto">
          <a:xfrm>
            <a:off x="971600" y="1556792"/>
            <a:ext cx="7775575"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Les constatations : classement &amp; évaluation du risque</a:t>
            </a:r>
          </a:p>
        </p:txBody>
      </p:sp>
      <p:sp>
        <p:nvSpPr>
          <p:cNvPr id="17" name="Text Box 18"/>
          <p:cNvSpPr txBox="1">
            <a:spLocks noChangeArrowheads="1"/>
          </p:cNvSpPr>
          <p:nvPr/>
        </p:nvSpPr>
        <p:spPr bwMode="auto">
          <a:xfrm>
            <a:off x="466775" y="2275929"/>
            <a:ext cx="8064500" cy="369332"/>
          </a:xfrm>
          <a:prstGeom prst="rect">
            <a:avLst/>
          </a:prstGeom>
          <a:solidFill>
            <a:schemeClr val="bg1"/>
          </a:solidFill>
          <a:ln w="19050">
            <a:solidFill>
              <a:schemeClr val="tx2"/>
            </a:solidFill>
            <a:miter lim="800000"/>
            <a:headEnd/>
            <a:tailEnd/>
          </a:ln>
          <a:effectLst/>
        </p:spPr>
        <p:txBody>
          <a:bodyPr>
            <a:spAutoFit/>
          </a:bodyPr>
          <a:lstStyle/>
          <a:p>
            <a:pPr algn="ctr"/>
            <a:r>
              <a:rPr lang="fr-FR" sz="1800" b="1">
                <a:solidFill>
                  <a:srgbClr val="800080"/>
                </a:solidFill>
                <a:cs typeface="Times New Roman" pitchFamily="18" charset="0"/>
              </a:rPr>
              <a:t>Modalités de classement des constatations</a:t>
            </a:r>
            <a:endParaRPr lang="fr-FR" sz="600" b="1">
              <a:solidFill>
                <a:srgbClr val="800080"/>
              </a:solidFill>
              <a:cs typeface="Times New Roman" pitchFamily="18" charset="0"/>
            </a:endParaRPr>
          </a:p>
        </p:txBody>
      </p:sp>
      <p:sp>
        <p:nvSpPr>
          <p:cNvPr id="18" name="Text Box 19"/>
          <p:cNvSpPr txBox="1">
            <a:spLocks noChangeArrowheads="1"/>
          </p:cNvSpPr>
          <p:nvPr/>
        </p:nvSpPr>
        <p:spPr bwMode="auto">
          <a:xfrm>
            <a:off x="466775" y="2703244"/>
            <a:ext cx="3959225" cy="369332"/>
          </a:xfrm>
          <a:prstGeom prst="rect">
            <a:avLst/>
          </a:prstGeom>
          <a:solidFill>
            <a:schemeClr val="tx2"/>
          </a:solidFill>
          <a:ln w="19050">
            <a:solidFill>
              <a:schemeClr val="tx2"/>
            </a:solidFill>
            <a:miter lim="800000"/>
            <a:headEnd/>
            <a:tailEnd/>
          </a:ln>
          <a:effectLst/>
        </p:spPr>
        <p:txBody>
          <a:bodyPr anchor="ctr">
            <a:spAutoFit/>
          </a:bodyPr>
          <a:lstStyle/>
          <a:p>
            <a:pPr marL="549275" lvl="2" algn="ctr">
              <a:tabLst>
                <a:tab pos="0" algn="l"/>
              </a:tabLst>
            </a:pPr>
            <a:r>
              <a:rPr lang="fr-FR" sz="1800" b="1">
                <a:solidFill>
                  <a:schemeClr val="bg1"/>
                </a:solidFill>
              </a:rPr>
              <a:t>     Deux catégories</a:t>
            </a:r>
          </a:p>
        </p:txBody>
      </p:sp>
      <p:sp>
        <p:nvSpPr>
          <p:cNvPr id="19" name="Text Box 20"/>
          <p:cNvSpPr txBox="1">
            <a:spLocks noChangeArrowheads="1"/>
          </p:cNvSpPr>
          <p:nvPr/>
        </p:nvSpPr>
        <p:spPr bwMode="auto">
          <a:xfrm>
            <a:off x="4570463" y="2715944"/>
            <a:ext cx="3960812" cy="369332"/>
          </a:xfrm>
          <a:prstGeom prst="rect">
            <a:avLst/>
          </a:prstGeom>
          <a:solidFill>
            <a:schemeClr val="tx2"/>
          </a:solidFill>
          <a:ln w="19050">
            <a:solidFill>
              <a:schemeClr val="tx2"/>
            </a:solidFill>
            <a:miter lim="800000"/>
            <a:headEnd/>
            <a:tailEnd/>
          </a:ln>
          <a:effectLst/>
        </p:spPr>
        <p:txBody>
          <a:bodyPr anchor="ctr">
            <a:spAutoFit/>
          </a:bodyPr>
          <a:lstStyle/>
          <a:p>
            <a:pPr marL="549275" lvl="2" algn="ctr">
              <a:tabLst>
                <a:tab pos="0" algn="l"/>
              </a:tabLst>
            </a:pPr>
            <a:r>
              <a:rPr lang="fr-FR" sz="1800" b="1">
                <a:solidFill>
                  <a:schemeClr val="bg1"/>
                </a:solidFill>
              </a:rPr>
              <a:t>          Deux natures</a:t>
            </a:r>
          </a:p>
        </p:txBody>
      </p:sp>
      <p:sp>
        <p:nvSpPr>
          <p:cNvPr id="20" name="Text Box 21"/>
          <p:cNvSpPr txBox="1">
            <a:spLocks noChangeArrowheads="1"/>
          </p:cNvSpPr>
          <p:nvPr/>
        </p:nvSpPr>
        <p:spPr bwMode="auto">
          <a:xfrm>
            <a:off x="466775" y="3068092"/>
            <a:ext cx="3959225" cy="660400"/>
          </a:xfrm>
          <a:prstGeom prst="rect">
            <a:avLst/>
          </a:prstGeom>
          <a:solidFill>
            <a:schemeClr val="tx2"/>
          </a:solidFill>
          <a:ln w="19050">
            <a:solidFill>
              <a:schemeClr val="tx2"/>
            </a:solidFill>
            <a:miter lim="800000"/>
            <a:headEnd/>
            <a:tailEnd/>
          </a:ln>
          <a:effectLst/>
        </p:spPr>
        <p:txBody>
          <a:bodyPr>
            <a:spAutoFit/>
          </a:bodyPr>
          <a:lstStyle/>
          <a:p>
            <a:pPr algn="ctr"/>
            <a:r>
              <a:rPr lang="fr-FR" sz="1600">
                <a:solidFill>
                  <a:schemeClr val="bg2"/>
                </a:solidFill>
                <a:sym typeface="Wingdings" pitchFamily="2" charset="2"/>
              </a:rPr>
              <a:t></a:t>
            </a:r>
            <a:r>
              <a:rPr lang="fr-FR" sz="1800">
                <a:solidFill>
                  <a:schemeClr val="bg2"/>
                </a:solidFill>
                <a:sym typeface="Wingdings" pitchFamily="2" charset="2"/>
              </a:rPr>
              <a:t> </a:t>
            </a:r>
            <a:r>
              <a:rPr lang="fr-FR" sz="1400" b="1">
                <a:solidFill>
                  <a:schemeClr val="bg2"/>
                </a:solidFill>
              </a:rPr>
              <a:t>LES NON-CONFORMITES</a:t>
            </a:r>
          </a:p>
          <a:p>
            <a:pPr algn="ctr"/>
            <a:r>
              <a:rPr lang="fr-FR" sz="1600">
                <a:solidFill>
                  <a:schemeClr val="bg2"/>
                </a:solidFill>
                <a:sym typeface="Wingdings" pitchFamily="2" charset="2"/>
              </a:rPr>
              <a:t></a:t>
            </a:r>
            <a:r>
              <a:rPr lang="fr-FR" sz="1800">
                <a:solidFill>
                  <a:schemeClr val="bg2"/>
                </a:solidFill>
                <a:sym typeface="Wingdings" pitchFamily="2" charset="2"/>
              </a:rPr>
              <a:t> </a:t>
            </a:r>
            <a:r>
              <a:rPr lang="fr-FR" sz="1400" b="1">
                <a:solidFill>
                  <a:schemeClr val="bg2"/>
                </a:solidFill>
              </a:rPr>
              <a:t>LES REMARQUES</a:t>
            </a:r>
          </a:p>
        </p:txBody>
      </p:sp>
      <p:sp>
        <p:nvSpPr>
          <p:cNvPr id="25" name="Text Box 23"/>
          <p:cNvSpPr txBox="1">
            <a:spLocks noChangeArrowheads="1"/>
          </p:cNvSpPr>
          <p:nvPr/>
        </p:nvSpPr>
        <p:spPr bwMode="auto">
          <a:xfrm>
            <a:off x="4570463" y="3068092"/>
            <a:ext cx="3960812" cy="660400"/>
          </a:xfrm>
          <a:prstGeom prst="rect">
            <a:avLst/>
          </a:prstGeom>
          <a:solidFill>
            <a:schemeClr val="tx2"/>
          </a:solidFill>
          <a:ln w="19050">
            <a:solidFill>
              <a:schemeClr val="tx2"/>
            </a:solidFill>
            <a:miter lim="800000"/>
            <a:headEnd/>
            <a:tailEnd/>
          </a:ln>
          <a:effectLst/>
        </p:spPr>
        <p:txBody>
          <a:bodyPr>
            <a:spAutoFit/>
          </a:bodyPr>
          <a:lstStyle/>
          <a:p>
            <a:pPr algn="ctr"/>
            <a:r>
              <a:rPr lang="fr-FR" sz="1600">
                <a:solidFill>
                  <a:schemeClr val="bg2"/>
                </a:solidFill>
                <a:sym typeface="Wingdings" pitchFamily="2" charset="2"/>
              </a:rPr>
              <a:t></a:t>
            </a:r>
            <a:r>
              <a:rPr lang="fr-FR" sz="1800">
                <a:solidFill>
                  <a:schemeClr val="bg2"/>
                </a:solidFill>
                <a:sym typeface="Wingdings" pitchFamily="2" charset="2"/>
              </a:rPr>
              <a:t> </a:t>
            </a:r>
            <a:r>
              <a:rPr lang="fr-FR" sz="1400" b="1">
                <a:solidFill>
                  <a:schemeClr val="bg2"/>
                </a:solidFill>
              </a:rPr>
              <a:t>DOCUMENTAIRE</a:t>
            </a:r>
          </a:p>
          <a:p>
            <a:pPr algn="ctr"/>
            <a:r>
              <a:rPr lang="fr-FR" sz="1600">
                <a:solidFill>
                  <a:schemeClr val="bg2"/>
                </a:solidFill>
                <a:sym typeface="Wingdings" pitchFamily="2" charset="2"/>
              </a:rPr>
              <a:t></a:t>
            </a:r>
            <a:r>
              <a:rPr lang="fr-FR" sz="1800">
                <a:solidFill>
                  <a:schemeClr val="bg2"/>
                </a:solidFill>
                <a:sym typeface="Wingdings" pitchFamily="2" charset="2"/>
              </a:rPr>
              <a:t> </a:t>
            </a:r>
            <a:r>
              <a:rPr lang="fr-FR" sz="1400" b="1">
                <a:solidFill>
                  <a:schemeClr val="bg2"/>
                </a:solidFill>
              </a:rPr>
              <a:t>D’APPLICATION</a:t>
            </a:r>
            <a:r>
              <a:rPr lang="fr-FR" sz="1400" b="1">
                <a:solidFill>
                  <a:schemeClr val="bg1"/>
                </a:solidFill>
              </a:rPr>
              <a:t> </a:t>
            </a:r>
          </a:p>
        </p:txBody>
      </p:sp>
      <p:sp>
        <p:nvSpPr>
          <p:cNvPr id="26" name="Text Box 24"/>
          <p:cNvSpPr txBox="1">
            <a:spLocks noChangeArrowheads="1"/>
          </p:cNvSpPr>
          <p:nvPr/>
        </p:nvSpPr>
        <p:spPr bwMode="auto">
          <a:xfrm>
            <a:off x="466775" y="4004717"/>
            <a:ext cx="8064500" cy="369332"/>
          </a:xfrm>
          <a:prstGeom prst="rect">
            <a:avLst/>
          </a:prstGeom>
          <a:solidFill>
            <a:schemeClr val="bg1"/>
          </a:solidFill>
          <a:ln w="19050">
            <a:solidFill>
              <a:schemeClr val="tx2"/>
            </a:solidFill>
            <a:miter lim="800000"/>
            <a:headEnd/>
            <a:tailEnd/>
          </a:ln>
          <a:effectLst/>
        </p:spPr>
        <p:txBody>
          <a:bodyPr>
            <a:spAutoFit/>
          </a:bodyPr>
          <a:lstStyle/>
          <a:p>
            <a:pPr algn="ctr"/>
            <a:r>
              <a:rPr lang="fr-FR" sz="1800" b="1">
                <a:solidFill>
                  <a:srgbClr val="800080"/>
                </a:solidFill>
                <a:cs typeface="Times New Roman" pitchFamily="18" charset="0"/>
              </a:rPr>
              <a:t>Évaluation du risque</a:t>
            </a:r>
            <a:endParaRPr lang="fr-FR" sz="600" b="1">
              <a:solidFill>
                <a:srgbClr val="800080"/>
              </a:solidFill>
              <a:cs typeface="Times New Roman" pitchFamily="18" charset="0"/>
            </a:endParaRPr>
          </a:p>
        </p:txBody>
      </p:sp>
      <p:sp>
        <p:nvSpPr>
          <p:cNvPr id="31" name="Text Box 25"/>
          <p:cNvSpPr txBox="1">
            <a:spLocks noChangeArrowheads="1"/>
          </p:cNvSpPr>
          <p:nvPr/>
        </p:nvSpPr>
        <p:spPr bwMode="auto">
          <a:xfrm>
            <a:off x="466775" y="4444732"/>
            <a:ext cx="3959225" cy="369332"/>
          </a:xfrm>
          <a:prstGeom prst="rect">
            <a:avLst/>
          </a:prstGeom>
          <a:solidFill>
            <a:schemeClr val="tx2"/>
          </a:solidFill>
          <a:ln w="19050">
            <a:solidFill>
              <a:schemeClr val="tx2"/>
            </a:solidFill>
            <a:miter lim="800000"/>
            <a:headEnd/>
            <a:tailEnd/>
          </a:ln>
          <a:effectLst/>
        </p:spPr>
        <p:txBody>
          <a:bodyPr anchor="ctr">
            <a:spAutoFit/>
          </a:bodyPr>
          <a:lstStyle/>
          <a:p>
            <a:pPr marL="993775" lvl="2" algn="ctr">
              <a:tabLst>
                <a:tab pos="0" algn="l"/>
              </a:tabLst>
            </a:pPr>
            <a:r>
              <a:rPr lang="fr-FR" sz="1800" b="1">
                <a:solidFill>
                  <a:schemeClr val="bg1"/>
                </a:solidFill>
              </a:rPr>
              <a:t>     Remarque</a:t>
            </a:r>
          </a:p>
        </p:txBody>
      </p:sp>
      <p:sp>
        <p:nvSpPr>
          <p:cNvPr id="34" name="Text Box 26"/>
          <p:cNvSpPr txBox="1">
            <a:spLocks noChangeArrowheads="1"/>
          </p:cNvSpPr>
          <p:nvPr/>
        </p:nvSpPr>
        <p:spPr bwMode="auto">
          <a:xfrm>
            <a:off x="4570463" y="4444732"/>
            <a:ext cx="3960812" cy="369332"/>
          </a:xfrm>
          <a:prstGeom prst="rect">
            <a:avLst/>
          </a:prstGeom>
          <a:solidFill>
            <a:schemeClr val="tx2"/>
          </a:solidFill>
          <a:ln w="19050">
            <a:solidFill>
              <a:schemeClr val="tx2"/>
            </a:solidFill>
            <a:miter lim="800000"/>
            <a:headEnd/>
            <a:tailEnd/>
          </a:ln>
          <a:effectLst/>
        </p:spPr>
        <p:txBody>
          <a:bodyPr anchor="ctr">
            <a:spAutoFit/>
          </a:bodyPr>
          <a:lstStyle/>
          <a:p>
            <a:pPr marL="904875" lvl="2" algn="ctr" defTabSz="812800">
              <a:tabLst>
                <a:tab pos="0" algn="l"/>
              </a:tabLst>
            </a:pPr>
            <a:r>
              <a:rPr lang="fr-FR" sz="1800" b="1">
                <a:solidFill>
                  <a:schemeClr val="bg1"/>
                </a:solidFill>
              </a:rPr>
              <a:t>     Non-conformité</a:t>
            </a:r>
          </a:p>
        </p:txBody>
      </p:sp>
      <p:sp>
        <p:nvSpPr>
          <p:cNvPr id="35" name="Text Box 27"/>
          <p:cNvSpPr txBox="1">
            <a:spLocks noChangeArrowheads="1"/>
          </p:cNvSpPr>
          <p:nvPr/>
        </p:nvSpPr>
        <p:spPr bwMode="auto">
          <a:xfrm>
            <a:off x="466775" y="4796879"/>
            <a:ext cx="3960813" cy="660400"/>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2"/>
                </a:solidFill>
                <a:sym typeface="Wingdings" pitchFamily="2" charset="2"/>
              </a:rPr>
              <a:t>Constatation qui n’altère pas la fiabilité ou la viabilité du système.</a:t>
            </a:r>
            <a:endParaRPr lang="fr-FR" sz="1800" b="1">
              <a:solidFill>
                <a:schemeClr val="bg2"/>
              </a:solidFill>
            </a:endParaRPr>
          </a:p>
        </p:txBody>
      </p:sp>
      <p:sp>
        <p:nvSpPr>
          <p:cNvPr id="36" name="Text Box 28"/>
          <p:cNvSpPr txBox="1">
            <a:spLocks noChangeArrowheads="1"/>
          </p:cNvSpPr>
          <p:nvPr/>
        </p:nvSpPr>
        <p:spPr bwMode="auto">
          <a:xfrm>
            <a:off x="4570463" y="4796879"/>
            <a:ext cx="3960812" cy="923330"/>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2"/>
                </a:solidFill>
                <a:sym typeface="Wingdings" pitchFamily="2" charset="2"/>
              </a:rPr>
              <a:t>Non-satisfaction à une exigence spécifiée (Normative et/ ou </a:t>
            </a:r>
            <a:r>
              <a:rPr lang="fr-FR" sz="1800" b="1">
                <a:solidFill>
                  <a:schemeClr val="bg2"/>
                </a:solidFill>
              </a:rPr>
              <a:t>Risque Client).</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2 : La réalisation</a:t>
            </a:r>
          </a:p>
        </p:txBody>
      </p:sp>
      <p:sp>
        <p:nvSpPr>
          <p:cNvPr id="22" name="Rectangle 4"/>
          <p:cNvSpPr>
            <a:spLocks noChangeArrowheads="1"/>
          </p:cNvSpPr>
          <p:nvPr/>
        </p:nvSpPr>
        <p:spPr bwMode="auto">
          <a:xfrm>
            <a:off x="1354138" y="1338040"/>
            <a:ext cx="7270750" cy="431800"/>
          </a:xfrm>
          <a:prstGeom prst="rect">
            <a:avLst/>
          </a:prstGeom>
          <a:noFill/>
          <a:ln w="9525">
            <a:noFill/>
            <a:miter lim="800000"/>
            <a:headEnd/>
            <a:tailEnd/>
          </a:ln>
          <a:effectLst/>
        </p:spPr>
        <p:txBody>
          <a:bodyPr lIns="92075" tIns="46038" rIns="92075" bIns="46038" anchor="ctr"/>
          <a:lstStyle/>
          <a:p>
            <a:pPr algn="l">
              <a:lnSpc>
                <a:spcPct val="90000"/>
              </a:lnSpc>
            </a:pPr>
            <a:r>
              <a:rPr lang="fr-FR" sz="2800" b="1" dirty="0">
                <a:solidFill>
                  <a:srgbClr val="800080"/>
                </a:solidFill>
              </a:rPr>
              <a:t>        La préparation de la réunion de clôture</a:t>
            </a:r>
          </a:p>
        </p:txBody>
      </p:sp>
      <p:grpSp>
        <p:nvGrpSpPr>
          <p:cNvPr id="23" name="Group 13"/>
          <p:cNvGrpSpPr>
            <a:grpSpLocks/>
          </p:cNvGrpSpPr>
          <p:nvPr/>
        </p:nvGrpSpPr>
        <p:grpSpPr bwMode="auto">
          <a:xfrm>
            <a:off x="6731000" y="2812827"/>
            <a:ext cx="2159000" cy="1916113"/>
            <a:chOff x="924" y="983"/>
            <a:chExt cx="4537" cy="1207"/>
          </a:xfrm>
        </p:grpSpPr>
        <p:sp>
          <p:nvSpPr>
            <p:cNvPr id="24" name="Text Box 14"/>
            <p:cNvSpPr txBox="1">
              <a:spLocks noChangeArrowheads="1"/>
            </p:cNvSpPr>
            <p:nvPr/>
          </p:nvSpPr>
          <p:spPr bwMode="auto">
            <a:xfrm>
              <a:off x="924" y="983"/>
              <a:ext cx="4537" cy="262"/>
            </a:xfrm>
            <a:prstGeom prst="rect">
              <a:avLst/>
            </a:prstGeom>
            <a:noFill/>
            <a:ln w="19050">
              <a:solidFill>
                <a:schemeClr val="tx2"/>
              </a:solidFill>
              <a:miter lim="800000"/>
              <a:headEnd/>
              <a:tailEnd/>
            </a:ln>
            <a:effectLst/>
          </p:spPr>
          <p:txBody>
            <a:bodyPr>
              <a:spAutoFit/>
            </a:bodyPr>
            <a:lstStyle/>
            <a:p>
              <a:r>
                <a:rPr lang="fr-FR" b="1">
                  <a:solidFill>
                    <a:srgbClr val="800080"/>
                  </a:solidFill>
                  <a:cs typeface="Times New Roman" pitchFamily="18" charset="0"/>
                </a:rPr>
                <a:t>CONSEIL</a:t>
              </a:r>
            </a:p>
          </p:txBody>
        </p:sp>
        <p:sp>
          <p:nvSpPr>
            <p:cNvPr id="27" name="Text Box 15"/>
            <p:cNvSpPr txBox="1">
              <a:spLocks noChangeArrowheads="1"/>
            </p:cNvSpPr>
            <p:nvPr/>
          </p:nvSpPr>
          <p:spPr bwMode="auto">
            <a:xfrm>
              <a:off x="924" y="1255"/>
              <a:ext cx="4537" cy="935"/>
            </a:xfrm>
            <a:prstGeom prst="rect">
              <a:avLst/>
            </a:prstGeom>
            <a:solidFill>
              <a:schemeClr val="tx2"/>
            </a:solidFill>
            <a:ln w="19050">
              <a:solidFill>
                <a:schemeClr val="tx2"/>
              </a:solidFill>
              <a:miter lim="800000"/>
              <a:headEnd/>
              <a:tailEnd/>
            </a:ln>
            <a:effectLst/>
          </p:spPr>
          <p:txBody>
            <a:bodyPr>
              <a:spAutoFit/>
            </a:bodyPr>
            <a:lstStyle/>
            <a:p>
              <a:r>
                <a:rPr lang="fr-FR" sz="1800" b="1">
                  <a:solidFill>
                    <a:schemeClr val="bg1"/>
                  </a:solidFill>
                  <a:cs typeface="Times New Roman" pitchFamily="18" charset="0"/>
                </a:rPr>
                <a:t>Prévoir dans le plan d’audit une heure pour organiser la réunion de synthèse avant la restitution .</a:t>
              </a:r>
              <a:r>
                <a:rPr lang="fr-FR" sz="1800">
                  <a:solidFill>
                    <a:srgbClr val="0000FF"/>
                  </a:solidFill>
                  <a:latin typeface="Arial" charset="0"/>
                </a:rPr>
                <a:t> </a:t>
              </a:r>
            </a:p>
          </p:txBody>
        </p:sp>
      </p:grpSp>
      <p:sp>
        <p:nvSpPr>
          <p:cNvPr id="28" name="Text Box 17"/>
          <p:cNvSpPr txBox="1">
            <a:spLocks noChangeArrowheads="1"/>
          </p:cNvSpPr>
          <p:nvPr/>
        </p:nvSpPr>
        <p:spPr bwMode="auto">
          <a:xfrm>
            <a:off x="558800" y="2889027"/>
            <a:ext cx="5805488" cy="2306638"/>
          </a:xfrm>
          <a:prstGeom prst="rect">
            <a:avLst/>
          </a:prstGeom>
          <a:solidFill>
            <a:schemeClr val="tx2"/>
          </a:solidFill>
          <a:ln w="19050">
            <a:solidFill>
              <a:schemeClr val="tx2"/>
            </a:solidFill>
            <a:miter lim="800000"/>
            <a:headEnd/>
            <a:tailEnd/>
          </a:ln>
          <a:effectLst/>
        </p:spPr>
        <p:txBody>
          <a:bodyPr>
            <a:spAutoFit/>
          </a:bodyPr>
          <a:lstStyle/>
          <a:p>
            <a:pPr marL="762000" indent="-469900" algn="l">
              <a:buFontTx/>
              <a:buBlip>
                <a:blip r:embed="rId3"/>
              </a:buBlip>
            </a:pPr>
            <a:r>
              <a:rPr lang="fr-FR" b="1">
                <a:solidFill>
                  <a:schemeClr val="bg1"/>
                </a:solidFill>
              </a:rPr>
              <a:t>Lister toutes les constatations.</a:t>
            </a:r>
          </a:p>
          <a:p>
            <a:pPr marL="762000" indent="-469900" algn="l"/>
            <a:endParaRPr lang="fr-FR" sz="800" b="1">
              <a:solidFill>
                <a:schemeClr val="bg1"/>
              </a:solidFill>
            </a:endParaRPr>
          </a:p>
          <a:p>
            <a:pPr marL="762000" indent="-469900" algn="l">
              <a:buFontTx/>
              <a:buBlip>
                <a:blip r:embed="rId3"/>
              </a:buBlip>
            </a:pPr>
            <a:r>
              <a:rPr lang="fr-FR" b="1">
                <a:solidFill>
                  <a:schemeClr val="bg1"/>
                </a:solidFill>
              </a:rPr>
              <a:t>Retenir les constatations pertinentes et factuelles.</a:t>
            </a:r>
          </a:p>
          <a:p>
            <a:pPr marL="762000" indent="-469900" algn="l">
              <a:buFontTx/>
              <a:buBlip>
                <a:blip r:embed="rId3"/>
              </a:buBlip>
            </a:pPr>
            <a:endParaRPr lang="fr-FR" sz="800" b="1">
              <a:solidFill>
                <a:schemeClr val="bg1"/>
              </a:solidFill>
            </a:endParaRPr>
          </a:p>
          <a:p>
            <a:pPr marL="762000" indent="-469900" algn="l">
              <a:buFontTx/>
              <a:buBlip>
                <a:blip r:embed="rId3"/>
              </a:buBlip>
            </a:pPr>
            <a:r>
              <a:rPr lang="fr-FR" b="1">
                <a:solidFill>
                  <a:schemeClr val="bg1"/>
                </a:solidFill>
              </a:rPr>
              <a:t>Classer les constatations (écarts, points forts et points sensibles).</a:t>
            </a:r>
          </a:p>
          <a:p>
            <a:pPr marL="762000" indent="-469900" algn="l"/>
            <a:endParaRPr lang="fr-FR" sz="800" b="1">
              <a:solidFill>
                <a:schemeClr val="bg1"/>
              </a:solidFill>
            </a:endParaRPr>
          </a:p>
          <a:p>
            <a:pPr marL="762000" indent="-469900" algn="l">
              <a:buFontTx/>
              <a:buBlip>
                <a:blip r:embed="rId3"/>
              </a:buBlip>
            </a:pPr>
            <a:r>
              <a:rPr lang="fr-FR" b="1">
                <a:solidFill>
                  <a:schemeClr val="bg1"/>
                </a:solidFill>
              </a:rPr>
              <a:t>Rédiger la trame du rapport d’audit.</a:t>
            </a:r>
          </a:p>
        </p:txBody>
      </p:sp>
      <p:sp>
        <p:nvSpPr>
          <p:cNvPr id="29" name="Text Box 18"/>
          <p:cNvSpPr txBox="1">
            <a:spLocks noChangeArrowheads="1"/>
          </p:cNvSpPr>
          <p:nvPr/>
        </p:nvSpPr>
        <p:spPr bwMode="auto">
          <a:xfrm>
            <a:off x="558800" y="2431827"/>
            <a:ext cx="5805488" cy="415925"/>
          </a:xfrm>
          <a:prstGeom prst="rect">
            <a:avLst/>
          </a:prstGeom>
          <a:solidFill>
            <a:schemeClr val="bg1"/>
          </a:solidFill>
          <a:ln w="19050">
            <a:solidFill>
              <a:schemeClr val="tx2"/>
            </a:solidFill>
            <a:miter lim="800000"/>
            <a:headEnd/>
            <a:tailEnd/>
          </a:ln>
          <a:effectLst/>
        </p:spPr>
        <p:txBody>
          <a:bodyPr>
            <a:spAutoFit/>
          </a:bodyPr>
          <a:lstStyle/>
          <a:p>
            <a:r>
              <a:rPr lang="fr-FR" b="1">
                <a:solidFill>
                  <a:schemeClr val="bg2"/>
                </a:solidFill>
                <a:cs typeface="Times New Roman" pitchFamily="18" charset="0"/>
              </a:rPr>
              <a:t>LA REUNION DE SYNTHESE PERMET DE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3 </a:t>
            </a:r>
            <a:r>
              <a:rPr lang="fr-FR" sz="2800" dirty="0">
                <a:solidFill>
                  <a:srgbClr val="003399"/>
                </a:solidFill>
              </a:rPr>
              <a:t>: </a:t>
            </a:r>
            <a:r>
              <a:rPr lang="fr-FR" sz="2800" dirty="0" smtClean="0">
                <a:solidFill>
                  <a:srgbClr val="003399"/>
                </a:solidFill>
              </a:rPr>
              <a:t>Le suivi</a:t>
            </a:r>
            <a:endParaRPr lang="fr-FR" sz="2800" dirty="0">
              <a:solidFill>
                <a:srgbClr val="003399"/>
              </a:solidFill>
            </a:endParaRPr>
          </a:p>
        </p:txBody>
      </p:sp>
      <p:sp>
        <p:nvSpPr>
          <p:cNvPr id="12" name="Rectangle 4"/>
          <p:cNvSpPr>
            <a:spLocks noChangeArrowheads="1"/>
          </p:cNvSpPr>
          <p:nvPr/>
        </p:nvSpPr>
        <p:spPr bwMode="auto">
          <a:xfrm>
            <a:off x="-206829" y="1066800"/>
            <a:ext cx="922020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Le rapport d’audit :</a:t>
            </a:r>
            <a:endParaRPr lang="fr-FR" sz="2400" b="1" dirty="0">
              <a:solidFill>
                <a:srgbClr val="800080"/>
              </a:solidFill>
            </a:endParaRPr>
          </a:p>
        </p:txBody>
      </p:sp>
      <p:sp>
        <p:nvSpPr>
          <p:cNvPr id="14" name="Text Box 9"/>
          <p:cNvSpPr txBox="1">
            <a:spLocks noChangeArrowheads="1"/>
          </p:cNvSpPr>
          <p:nvPr/>
        </p:nvSpPr>
        <p:spPr bwMode="auto">
          <a:xfrm>
            <a:off x="555171" y="1600200"/>
            <a:ext cx="7924800"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OBJECTIFS</a:t>
            </a:r>
          </a:p>
        </p:txBody>
      </p:sp>
      <p:sp>
        <p:nvSpPr>
          <p:cNvPr id="15" name="Text Box 10"/>
          <p:cNvSpPr txBox="1">
            <a:spLocks noChangeArrowheads="1"/>
          </p:cNvSpPr>
          <p:nvPr/>
        </p:nvSpPr>
        <p:spPr bwMode="auto">
          <a:xfrm>
            <a:off x="555171" y="2895600"/>
            <a:ext cx="7924800" cy="369332"/>
          </a:xfrm>
          <a:prstGeom prst="rect">
            <a:avLst/>
          </a:prstGeom>
          <a:solidFill>
            <a:schemeClr val="bg1"/>
          </a:solidFill>
          <a:ln w="19050">
            <a:solidFill>
              <a:schemeClr val="tx2"/>
            </a:solidFill>
            <a:miter lim="800000"/>
            <a:headEnd/>
            <a:tailEnd/>
          </a:ln>
          <a:effectLst/>
        </p:spPr>
        <p:txBody>
          <a:bodyPr>
            <a:spAutoFit/>
          </a:bodyPr>
          <a:lstStyle/>
          <a:p>
            <a:pPr algn="ctr"/>
            <a:r>
              <a:rPr lang="fr-FR" b="1" dirty="0">
                <a:cs typeface="Times New Roman" pitchFamily="18" charset="0"/>
              </a:rPr>
              <a:t>CONTENU</a:t>
            </a:r>
          </a:p>
        </p:txBody>
      </p:sp>
      <p:sp>
        <p:nvSpPr>
          <p:cNvPr id="16" name="Text Box 12"/>
          <p:cNvSpPr txBox="1">
            <a:spLocks noChangeArrowheads="1"/>
          </p:cNvSpPr>
          <p:nvPr/>
        </p:nvSpPr>
        <p:spPr bwMode="auto">
          <a:xfrm>
            <a:off x="555171" y="2057400"/>
            <a:ext cx="7924800" cy="660400"/>
          </a:xfrm>
          <a:prstGeom prst="rect">
            <a:avLst/>
          </a:prstGeom>
          <a:solidFill>
            <a:schemeClr val="tx2"/>
          </a:solidFill>
          <a:ln w="19050">
            <a:solidFill>
              <a:schemeClr val="tx2"/>
            </a:solidFill>
            <a:miter lim="800000"/>
            <a:headEnd/>
            <a:tailEnd/>
          </a:ln>
          <a:effectLst/>
        </p:spPr>
        <p:txBody>
          <a:bodyPr>
            <a:spAutoFit/>
          </a:bodyPr>
          <a:lstStyle/>
          <a:p>
            <a:pPr algn="ctr">
              <a:buFontTx/>
              <a:buBlip>
                <a:blip r:embed="rId3"/>
              </a:buBlip>
            </a:pPr>
            <a:r>
              <a:rPr lang="fr-FR" sz="1800" b="1">
                <a:solidFill>
                  <a:schemeClr val="bg1"/>
                </a:solidFill>
              </a:rPr>
              <a:t> Il doit être le reflet fidèle de l’esprit et du contenu de l’audit.</a:t>
            </a:r>
          </a:p>
          <a:p>
            <a:pPr algn="ctr">
              <a:buFontTx/>
              <a:buBlip>
                <a:blip r:embed="rId3"/>
              </a:buBlip>
            </a:pPr>
            <a:r>
              <a:rPr lang="fr-FR" sz="1800" b="1">
                <a:solidFill>
                  <a:schemeClr val="bg1"/>
                </a:solidFill>
              </a:rPr>
              <a:t> Il doit être un outil facilitant la construction du plan d’actions.</a:t>
            </a:r>
          </a:p>
        </p:txBody>
      </p:sp>
      <p:sp>
        <p:nvSpPr>
          <p:cNvPr id="17" name="Text Box 13"/>
          <p:cNvSpPr txBox="1">
            <a:spLocks noChangeArrowheads="1"/>
          </p:cNvSpPr>
          <p:nvPr/>
        </p:nvSpPr>
        <p:spPr bwMode="auto">
          <a:xfrm>
            <a:off x="555171" y="3352800"/>
            <a:ext cx="7924800" cy="2582863"/>
          </a:xfrm>
          <a:prstGeom prst="rect">
            <a:avLst/>
          </a:prstGeom>
          <a:solidFill>
            <a:schemeClr val="tx2"/>
          </a:solidFill>
          <a:ln w="19050">
            <a:solidFill>
              <a:schemeClr val="tx2"/>
            </a:solidFill>
            <a:miter lim="800000"/>
            <a:headEnd/>
            <a:tailEnd/>
          </a:ln>
          <a:effectLst/>
        </p:spPr>
        <p:txBody>
          <a:bodyPr>
            <a:spAutoFit/>
          </a:bodyPr>
          <a:lstStyle/>
          <a:p>
            <a:pPr algn="ctr">
              <a:buFontTx/>
              <a:buBlip>
                <a:blip r:embed="rId3"/>
              </a:buBlip>
            </a:pPr>
            <a:r>
              <a:rPr lang="fr-FR" sz="1800" b="1">
                <a:solidFill>
                  <a:schemeClr val="bg1"/>
                </a:solidFill>
              </a:rPr>
              <a:t> Objectif et champ d’application de l’audit.</a:t>
            </a:r>
          </a:p>
          <a:p>
            <a:pPr algn="ctr">
              <a:buFontTx/>
              <a:buBlip>
                <a:blip r:embed="rId3"/>
              </a:buBlip>
            </a:pPr>
            <a:r>
              <a:rPr lang="fr-FR" sz="1800" b="1">
                <a:solidFill>
                  <a:schemeClr val="bg1"/>
                </a:solidFill>
              </a:rPr>
              <a:t> Identité des membres de l’équipe d’audit et du représentants de l’audité.</a:t>
            </a:r>
          </a:p>
          <a:p>
            <a:pPr algn="ctr">
              <a:buFontTx/>
              <a:buBlip>
                <a:blip r:embed="rId3"/>
              </a:buBlip>
            </a:pPr>
            <a:r>
              <a:rPr lang="fr-FR" sz="1800" b="1">
                <a:solidFill>
                  <a:schemeClr val="bg1"/>
                </a:solidFill>
              </a:rPr>
              <a:t> Le(s) date(s) de l’audit.</a:t>
            </a:r>
          </a:p>
          <a:p>
            <a:pPr algn="ctr">
              <a:buFontTx/>
              <a:buBlip>
                <a:blip r:embed="rId3"/>
              </a:buBlip>
            </a:pPr>
            <a:r>
              <a:rPr lang="fr-FR" sz="1800" b="1">
                <a:solidFill>
                  <a:schemeClr val="bg1"/>
                </a:solidFill>
              </a:rPr>
              <a:t> L’identification des documents de référence.</a:t>
            </a:r>
          </a:p>
          <a:p>
            <a:pPr algn="ctr">
              <a:buFontTx/>
              <a:buBlip>
                <a:blip r:embed="rId3"/>
              </a:buBlip>
            </a:pPr>
            <a:r>
              <a:rPr lang="fr-FR" sz="1800" b="1">
                <a:solidFill>
                  <a:schemeClr val="bg1"/>
                </a:solidFill>
              </a:rPr>
              <a:t> La description des écarts.</a:t>
            </a:r>
          </a:p>
          <a:p>
            <a:pPr algn="ctr">
              <a:buFontTx/>
              <a:buBlip>
                <a:blip r:embed="rId3"/>
              </a:buBlip>
            </a:pPr>
            <a:r>
              <a:rPr lang="fr-FR" sz="1800" b="1">
                <a:solidFill>
                  <a:schemeClr val="bg1"/>
                </a:solidFill>
              </a:rPr>
              <a:t> L’appréciation par l’équipe d’audit du degré avec lequel le système qualité se conforme à la norme applicable.</a:t>
            </a:r>
          </a:p>
          <a:p>
            <a:pPr algn="ctr">
              <a:buFontTx/>
              <a:buBlip>
                <a:blip r:embed="rId3"/>
              </a:buBlip>
            </a:pPr>
            <a:r>
              <a:rPr lang="fr-FR" sz="1800" b="1">
                <a:solidFill>
                  <a:schemeClr val="bg1"/>
                </a:solidFill>
              </a:rPr>
              <a:t> L’aptitude du Système à atteindre les objectifs qualité définis.</a:t>
            </a:r>
          </a:p>
          <a:p>
            <a:pPr algn="ctr">
              <a:buFontTx/>
              <a:buBlip>
                <a:blip r:embed="rId3"/>
              </a:buBlip>
            </a:pPr>
            <a:r>
              <a:rPr lang="fr-FR" sz="1800" b="1">
                <a:solidFill>
                  <a:schemeClr val="bg1"/>
                </a:solidFill>
              </a:rPr>
              <a:t> La liste de diffusion du rapport d’audit.</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1052736"/>
            <a:ext cx="8784976" cy="504056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3 </a:t>
            </a:r>
            <a:r>
              <a:rPr lang="fr-FR" sz="2800" dirty="0">
                <a:solidFill>
                  <a:srgbClr val="003399"/>
                </a:solidFill>
              </a:rPr>
              <a:t>: </a:t>
            </a:r>
            <a:r>
              <a:rPr lang="fr-FR" sz="2800" dirty="0" smtClean="0">
                <a:solidFill>
                  <a:srgbClr val="003399"/>
                </a:solidFill>
              </a:rPr>
              <a:t>Le suivi</a:t>
            </a:r>
            <a:endParaRPr lang="fr-FR" sz="2800" dirty="0">
              <a:solidFill>
                <a:srgbClr val="003399"/>
              </a:solidFill>
            </a:endParaRPr>
          </a:p>
        </p:txBody>
      </p:sp>
      <p:sp>
        <p:nvSpPr>
          <p:cNvPr id="10" name="Rectangle 4"/>
          <p:cNvSpPr>
            <a:spLocks noChangeArrowheads="1"/>
          </p:cNvSpPr>
          <p:nvPr/>
        </p:nvSpPr>
        <p:spPr bwMode="auto">
          <a:xfrm>
            <a:off x="1925712" y="1422797"/>
            <a:ext cx="502920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Achèvement de l’audit</a:t>
            </a:r>
            <a:endParaRPr lang="fr-FR" sz="2400" b="1" dirty="0">
              <a:solidFill>
                <a:srgbClr val="800080"/>
              </a:solidFill>
            </a:endParaRPr>
          </a:p>
        </p:txBody>
      </p:sp>
      <p:sp>
        <p:nvSpPr>
          <p:cNvPr id="18" name="Text Box 10"/>
          <p:cNvSpPr txBox="1">
            <a:spLocks noChangeArrowheads="1"/>
          </p:cNvSpPr>
          <p:nvPr/>
        </p:nvSpPr>
        <p:spPr bwMode="auto">
          <a:xfrm>
            <a:off x="323925" y="2276872"/>
            <a:ext cx="2667000" cy="923330"/>
          </a:xfrm>
          <a:prstGeom prst="rect">
            <a:avLst/>
          </a:prstGeom>
          <a:solidFill>
            <a:schemeClr val="bg1"/>
          </a:solidFill>
          <a:ln w="19050">
            <a:solidFill>
              <a:schemeClr val="tx2"/>
            </a:solidFill>
            <a:miter lim="800000"/>
            <a:headEnd/>
            <a:tailEnd/>
          </a:ln>
          <a:effectLst/>
        </p:spPr>
        <p:txBody>
          <a:bodyPr>
            <a:spAutoFit/>
          </a:bodyPr>
          <a:lstStyle/>
          <a:p>
            <a:pPr algn="ctr"/>
            <a:endParaRPr lang="fr-FR" b="1" dirty="0">
              <a:solidFill>
                <a:schemeClr val="bg2"/>
              </a:solidFill>
              <a:cs typeface="Times New Roman" pitchFamily="18" charset="0"/>
            </a:endParaRPr>
          </a:p>
          <a:p>
            <a:pPr algn="ctr"/>
            <a:r>
              <a:rPr lang="fr-FR" b="1" dirty="0">
                <a:cs typeface="Times New Roman" pitchFamily="18" charset="0"/>
              </a:rPr>
              <a:t>FIN DE L’AUDIT</a:t>
            </a:r>
          </a:p>
          <a:p>
            <a:pPr algn="ctr"/>
            <a:endParaRPr lang="fr-FR" b="1" dirty="0">
              <a:solidFill>
                <a:schemeClr val="bg2"/>
              </a:solidFill>
              <a:cs typeface="Times New Roman" pitchFamily="18" charset="0"/>
            </a:endParaRPr>
          </a:p>
        </p:txBody>
      </p:sp>
      <p:sp>
        <p:nvSpPr>
          <p:cNvPr id="19" name="Text Box 11"/>
          <p:cNvSpPr txBox="1">
            <a:spLocks noChangeArrowheads="1"/>
          </p:cNvSpPr>
          <p:nvPr/>
        </p:nvSpPr>
        <p:spPr bwMode="auto">
          <a:xfrm>
            <a:off x="3779912" y="2276872"/>
            <a:ext cx="4648200" cy="1025525"/>
          </a:xfrm>
          <a:prstGeom prst="rect">
            <a:avLst/>
          </a:prstGeom>
          <a:solidFill>
            <a:schemeClr val="tx2"/>
          </a:solidFill>
          <a:ln w="19050">
            <a:solidFill>
              <a:schemeClr val="tx2"/>
            </a:solidFill>
            <a:miter lim="800000"/>
            <a:headEnd/>
            <a:tailEnd/>
          </a:ln>
          <a:effectLst/>
        </p:spPr>
        <p:txBody>
          <a:bodyPr>
            <a:spAutoFit/>
          </a:bodyPr>
          <a:lstStyle/>
          <a:p>
            <a:pPr algn="ctr"/>
            <a:endParaRPr lang="fr-FR" sz="1200" b="1" dirty="0">
              <a:solidFill>
                <a:schemeClr val="bg1"/>
              </a:solidFill>
            </a:endParaRPr>
          </a:p>
          <a:p>
            <a:pPr algn="ctr"/>
            <a:r>
              <a:rPr lang="fr-FR" sz="1800" b="1" dirty="0">
                <a:solidFill>
                  <a:schemeClr val="bg1"/>
                </a:solidFill>
              </a:rPr>
              <a:t>L’audit est achevé lorsque le rapport d’audit est </a:t>
            </a:r>
            <a:r>
              <a:rPr lang="fr-FR" sz="1800" b="1" dirty="0" smtClean="0">
                <a:solidFill>
                  <a:schemeClr val="bg1"/>
                </a:solidFill>
              </a:rPr>
              <a:t>remis.</a:t>
            </a:r>
            <a:endParaRPr lang="fr-FR" sz="1800" b="1" dirty="0">
              <a:solidFill>
                <a:schemeClr val="bg1"/>
              </a:solidFill>
            </a:endParaRPr>
          </a:p>
          <a:p>
            <a:pPr algn="ctr"/>
            <a:endParaRPr lang="fr-FR" sz="1200" b="1" dirty="0">
              <a:solidFill>
                <a:schemeClr val="bg1"/>
              </a:solidFill>
            </a:endParaRPr>
          </a:p>
        </p:txBody>
      </p:sp>
      <p:sp>
        <p:nvSpPr>
          <p:cNvPr id="20" name="Text Box 12"/>
          <p:cNvSpPr txBox="1">
            <a:spLocks noChangeArrowheads="1"/>
          </p:cNvSpPr>
          <p:nvPr/>
        </p:nvSpPr>
        <p:spPr bwMode="auto">
          <a:xfrm>
            <a:off x="323528" y="3789040"/>
            <a:ext cx="2667000" cy="1446550"/>
          </a:xfrm>
          <a:prstGeom prst="rect">
            <a:avLst/>
          </a:prstGeom>
          <a:solidFill>
            <a:schemeClr val="bg1"/>
          </a:solidFill>
          <a:ln w="19050">
            <a:solidFill>
              <a:schemeClr val="tx2"/>
            </a:solidFill>
            <a:miter lim="800000"/>
            <a:headEnd/>
            <a:tailEnd/>
          </a:ln>
          <a:effectLst/>
        </p:spPr>
        <p:txBody>
          <a:bodyPr>
            <a:spAutoFit/>
          </a:bodyPr>
          <a:lstStyle/>
          <a:p>
            <a:pPr algn="ctr"/>
            <a:endParaRPr lang="fr-FR" b="1" dirty="0">
              <a:solidFill>
                <a:schemeClr val="bg2"/>
              </a:solidFill>
              <a:cs typeface="Times New Roman" pitchFamily="18" charset="0"/>
            </a:endParaRPr>
          </a:p>
          <a:p>
            <a:pPr algn="ctr"/>
            <a:endParaRPr lang="fr-FR" sz="1200" b="1" dirty="0">
              <a:solidFill>
                <a:schemeClr val="bg2"/>
              </a:solidFill>
              <a:cs typeface="Times New Roman" pitchFamily="18" charset="0"/>
            </a:endParaRPr>
          </a:p>
          <a:p>
            <a:pPr algn="ctr"/>
            <a:r>
              <a:rPr lang="fr-FR" b="1" dirty="0">
                <a:cs typeface="Times New Roman" pitchFamily="18" charset="0"/>
              </a:rPr>
              <a:t>MISE EN PLACE DES ACTIONS CORRECTIVES</a:t>
            </a:r>
          </a:p>
          <a:p>
            <a:pPr algn="ctr"/>
            <a:endParaRPr lang="fr-FR" sz="1000" b="1" dirty="0">
              <a:solidFill>
                <a:schemeClr val="bg2"/>
              </a:solidFill>
              <a:cs typeface="Times New Roman" pitchFamily="18" charset="0"/>
            </a:endParaRPr>
          </a:p>
          <a:p>
            <a:pPr algn="ctr"/>
            <a:endParaRPr lang="fr-FR" sz="1200" b="1" dirty="0">
              <a:solidFill>
                <a:schemeClr val="bg2"/>
              </a:solidFill>
              <a:cs typeface="Times New Roman" pitchFamily="18" charset="0"/>
            </a:endParaRPr>
          </a:p>
        </p:txBody>
      </p:sp>
      <p:sp>
        <p:nvSpPr>
          <p:cNvPr id="21" name="AutoShape 18"/>
          <p:cNvSpPr>
            <a:spLocks noChangeArrowheads="1"/>
          </p:cNvSpPr>
          <p:nvPr/>
        </p:nvSpPr>
        <p:spPr bwMode="auto">
          <a:xfrm>
            <a:off x="3132212" y="2637235"/>
            <a:ext cx="457200" cy="381000"/>
          </a:xfrm>
          <a:prstGeom prst="rightArrow">
            <a:avLst>
              <a:gd name="adj1" fmla="val 50000"/>
              <a:gd name="adj2" fmla="val 30000"/>
            </a:avLst>
          </a:prstGeom>
          <a:solidFill>
            <a:srgbClr val="5F5F5F"/>
          </a:solidFill>
          <a:ln w="9525">
            <a:solidFill>
              <a:schemeClr val="bg2"/>
            </a:solidFill>
            <a:miter lim="800000"/>
            <a:headEnd/>
            <a:tailEnd/>
          </a:ln>
          <a:effectLst/>
        </p:spPr>
        <p:txBody>
          <a:bodyPr wrap="none" anchor="ctr"/>
          <a:lstStyle/>
          <a:p>
            <a:pPr algn="ctr"/>
            <a:endParaRPr lang="fr-FR"/>
          </a:p>
        </p:txBody>
      </p:sp>
      <p:sp>
        <p:nvSpPr>
          <p:cNvPr id="22" name="AutoShape 19"/>
          <p:cNvSpPr>
            <a:spLocks noChangeArrowheads="1"/>
          </p:cNvSpPr>
          <p:nvPr/>
        </p:nvSpPr>
        <p:spPr bwMode="auto">
          <a:xfrm>
            <a:off x="3132212" y="4005660"/>
            <a:ext cx="457200" cy="381000"/>
          </a:xfrm>
          <a:prstGeom prst="rightArrow">
            <a:avLst>
              <a:gd name="adj1" fmla="val 50000"/>
              <a:gd name="adj2" fmla="val 30000"/>
            </a:avLst>
          </a:prstGeom>
          <a:solidFill>
            <a:srgbClr val="5F5F5F"/>
          </a:solidFill>
          <a:ln w="9525">
            <a:solidFill>
              <a:schemeClr val="bg2"/>
            </a:solidFill>
            <a:miter lim="800000"/>
            <a:headEnd/>
            <a:tailEnd/>
          </a:ln>
          <a:effectLst/>
        </p:spPr>
        <p:txBody>
          <a:bodyPr wrap="none" anchor="ctr"/>
          <a:lstStyle/>
          <a:p>
            <a:pPr algn="ctr"/>
            <a:endParaRPr lang="fr-FR"/>
          </a:p>
        </p:txBody>
      </p:sp>
      <p:sp>
        <p:nvSpPr>
          <p:cNvPr id="23" name="AutoShape 20"/>
          <p:cNvSpPr>
            <a:spLocks noChangeArrowheads="1"/>
          </p:cNvSpPr>
          <p:nvPr/>
        </p:nvSpPr>
        <p:spPr bwMode="auto">
          <a:xfrm>
            <a:off x="3132212" y="5013722"/>
            <a:ext cx="457200" cy="381000"/>
          </a:xfrm>
          <a:prstGeom prst="rightArrow">
            <a:avLst>
              <a:gd name="adj1" fmla="val 50000"/>
              <a:gd name="adj2" fmla="val 30000"/>
            </a:avLst>
          </a:prstGeom>
          <a:solidFill>
            <a:srgbClr val="5F5F5F"/>
          </a:solidFill>
          <a:ln w="9525">
            <a:solidFill>
              <a:schemeClr val="bg2"/>
            </a:solidFill>
            <a:miter lim="800000"/>
            <a:headEnd/>
            <a:tailEnd/>
          </a:ln>
          <a:effectLst/>
        </p:spPr>
        <p:txBody>
          <a:bodyPr wrap="none" anchor="ctr"/>
          <a:lstStyle/>
          <a:p>
            <a:pPr algn="ctr"/>
            <a:endParaRPr lang="fr-FR"/>
          </a:p>
        </p:txBody>
      </p:sp>
      <p:sp>
        <p:nvSpPr>
          <p:cNvPr id="24" name="Text Box 23"/>
          <p:cNvSpPr txBox="1">
            <a:spLocks noChangeArrowheads="1"/>
          </p:cNvSpPr>
          <p:nvPr/>
        </p:nvSpPr>
        <p:spPr bwMode="auto">
          <a:xfrm>
            <a:off x="3779912" y="3716735"/>
            <a:ext cx="4648200" cy="842962"/>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2"/>
                </a:solidFill>
              </a:rPr>
              <a:t>Responsabilités de l’auditeur :</a:t>
            </a:r>
          </a:p>
          <a:p>
            <a:pPr algn="ctr"/>
            <a:r>
              <a:rPr lang="fr-FR" sz="1800" b="1" i="1">
                <a:solidFill>
                  <a:schemeClr val="bg1"/>
                </a:solidFill>
              </a:rPr>
              <a:t>Identification des non-conformités.</a:t>
            </a:r>
          </a:p>
          <a:p>
            <a:pPr algn="ctr"/>
            <a:endParaRPr lang="fr-FR" sz="1200" b="1" i="1">
              <a:solidFill>
                <a:schemeClr val="bg1"/>
              </a:solidFill>
            </a:endParaRPr>
          </a:p>
        </p:txBody>
      </p:sp>
      <p:sp>
        <p:nvSpPr>
          <p:cNvPr id="25" name="Text Box 24"/>
          <p:cNvSpPr txBox="1">
            <a:spLocks noChangeArrowheads="1"/>
          </p:cNvSpPr>
          <p:nvPr/>
        </p:nvSpPr>
        <p:spPr bwMode="auto">
          <a:xfrm>
            <a:off x="3779912" y="4724797"/>
            <a:ext cx="4648200" cy="935038"/>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2"/>
                </a:solidFill>
              </a:rPr>
              <a:t>Responsabilités de l’audité :</a:t>
            </a:r>
          </a:p>
          <a:p>
            <a:pPr algn="ctr"/>
            <a:r>
              <a:rPr lang="fr-FR" sz="1800" b="1" i="1">
                <a:solidFill>
                  <a:schemeClr val="bg1"/>
                </a:solidFill>
              </a:rPr>
              <a:t>Détermination et lancement de toute action corrective </a:t>
            </a:r>
            <a:r>
              <a:rPr lang="fr-FR" sz="1800" b="1" i="1" u="sng">
                <a:solidFill>
                  <a:schemeClr val="bg1"/>
                </a:solidFill>
              </a:rPr>
              <a:t>sans délai indu</a:t>
            </a:r>
            <a:r>
              <a:rPr lang="fr-FR" sz="1800" b="1" i="1">
                <a:solidFill>
                  <a:schemeClr val="bg1"/>
                </a:solidFill>
              </a:rPr>
              <a:t>.</a:t>
            </a:r>
            <a:endParaRPr lang="fr-FR" sz="1200" b="1" i="1">
              <a:solidFill>
                <a:schemeClr val="bg2"/>
              </a:solidFill>
            </a:endParaRPr>
          </a:p>
        </p:txBody>
      </p:sp>
      <p:sp>
        <p:nvSpPr>
          <p:cNvPr id="26" name="AutoShape 25"/>
          <p:cNvSpPr>
            <a:spLocks noChangeArrowheads="1"/>
          </p:cNvSpPr>
          <p:nvPr/>
        </p:nvSpPr>
        <p:spPr bwMode="auto">
          <a:xfrm>
            <a:off x="7669287" y="4797822"/>
            <a:ext cx="719138" cy="288925"/>
          </a:xfrm>
          <a:prstGeom prst="roundRect">
            <a:avLst>
              <a:gd name="adj" fmla="val 16667"/>
            </a:avLst>
          </a:prstGeom>
          <a:solidFill>
            <a:srgbClr val="969696"/>
          </a:solidFill>
          <a:ln w="9525" algn="ctr">
            <a:solidFill>
              <a:schemeClr val="tx1"/>
            </a:solidFill>
            <a:round/>
            <a:headEnd/>
            <a:tailEnd/>
          </a:ln>
          <a:effectLst/>
        </p:spPr>
        <p:txBody>
          <a:bodyPr wrap="none" anchor="ctr"/>
          <a:lstStyle/>
          <a:p>
            <a:pPr algn="ctr"/>
            <a:r>
              <a:rPr lang="fr-FR" sz="1000" i="1">
                <a:solidFill>
                  <a:srgbClr val="FF0000"/>
                </a:solidFill>
                <a:latin typeface="Arial Black" pitchFamily="34" charset="0"/>
              </a:rPr>
              <a:t>ISO 9001</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Rectangle à coins arrondis 3"/>
          <p:cNvSpPr/>
          <p:nvPr/>
        </p:nvSpPr>
        <p:spPr>
          <a:xfrm>
            <a:off x="611560" y="476672"/>
            <a:ext cx="8064896" cy="4248472"/>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10" name="Rectangle 3"/>
          <p:cNvSpPr>
            <a:spLocks noChangeArrowheads="1"/>
          </p:cNvSpPr>
          <p:nvPr/>
        </p:nvSpPr>
        <p:spPr bwMode="auto">
          <a:xfrm>
            <a:off x="1331640" y="620688"/>
            <a:ext cx="6373812" cy="584200"/>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ISO - VOCABULAIRE</a:t>
            </a:r>
          </a:p>
        </p:txBody>
      </p:sp>
      <p:sp>
        <p:nvSpPr>
          <p:cNvPr id="11" name="Rectangle 2"/>
          <p:cNvSpPr>
            <a:spLocks noGrp="1" noChangeArrowheads="1"/>
          </p:cNvSpPr>
          <p:nvPr>
            <p:ph idx="1"/>
          </p:nvPr>
        </p:nvSpPr>
        <p:spPr bwMode="auto">
          <a:xfrm>
            <a:off x="467544" y="1268760"/>
            <a:ext cx="8229600" cy="4525963"/>
          </a:xfrm>
          <a:prstGeom prst="rect">
            <a:avLst/>
          </a:prstGeom>
          <a:noFill/>
          <a:ln w="9525">
            <a:noFill/>
            <a:miter lim="800000"/>
            <a:headEnd/>
            <a:tailEnd/>
          </a:ln>
        </p:spPr>
        <p:txBody>
          <a:bodyPr lIns="91079" tIns="45541" rIns="91079" bIns="45541"/>
          <a:lstStyle/>
          <a:p>
            <a:pPr algn="ctr" defTabSz="904875">
              <a:spcBef>
                <a:spcPct val="20000"/>
              </a:spcBef>
            </a:pPr>
            <a:r>
              <a:rPr lang="fr-FR" sz="2600" dirty="0">
                <a:solidFill>
                  <a:srgbClr val="FF9900"/>
                </a:solidFill>
                <a:latin typeface="Futura Md BT" pitchFamily="34" charset="0"/>
              </a:rPr>
              <a:t>Audit</a:t>
            </a:r>
          </a:p>
          <a:p>
            <a:pPr algn="ctr" defTabSz="904875">
              <a:spcBef>
                <a:spcPct val="20000"/>
              </a:spcBef>
            </a:pPr>
            <a:endParaRPr lang="fr-FR" sz="2600" dirty="0">
              <a:solidFill>
                <a:schemeClr val="accent2"/>
              </a:solidFill>
              <a:latin typeface="Futura Md BT" pitchFamily="34" charset="0"/>
            </a:endParaRPr>
          </a:p>
          <a:p>
            <a:pPr algn="just" defTabSz="904875">
              <a:spcBef>
                <a:spcPct val="20000"/>
              </a:spcBef>
              <a:buNone/>
            </a:pPr>
            <a:r>
              <a:rPr lang="fr-FR" sz="2600" b="0" dirty="0" smtClean="0">
                <a:latin typeface="Futura Md BT" pitchFamily="34" charset="0"/>
              </a:rPr>
              <a:t>    Processus </a:t>
            </a:r>
            <a:r>
              <a:rPr lang="fr-FR" sz="2600" dirty="0">
                <a:latin typeface="Futura Md BT" pitchFamily="34" charset="0"/>
              </a:rPr>
              <a:t>systématique</a:t>
            </a:r>
            <a:r>
              <a:rPr lang="fr-FR" sz="2600" b="0" dirty="0">
                <a:latin typeface="Futura Md BT" pitchFamily="34" charset="0"/>
              </a:rPr>
              <a:t>, </a:t>
            </a:r>
            <a:r>
              <a:rPr lang="fr-FR" sz="2600" dirty="0">
                <a:latin typeface="Futura Md BT" pitchFamily="34" charset="0"/>
              </a:rPr>
              <a:t>indépendant</a:t>
            </a:r>
            <a:r>
              <a:rPr lang="fr-FR" sz="2600" b="0" dirty="0">
                <a:latin typeface="Futura Md BT" pitchFamily="34" charset="0"/>
              </a:rPr>
              <a:t> et </a:t>
            </a:r>
            <a:r>
              <a:rPr lang="fr-FR" sz="2600" dirty="0">
                <a:latin typeface="Futura Md BT" pitchFamily="34" charset="0"/>
              </a:rPr>
              <a:t>documenté</a:t>
            </a:r>
            <a:r>
              <a:rPr lang="fr-FR" sz="2600" b="0" dirty="0">
                <a:latin typeface="Futura Md BT" pitchFamily="34" charset="0"/>
              </a:rPr>
              <a:t> permettant d’</a:t>
            </a:r>
            <a:r>
              <a:rPr lang="fr-FR" sz="2600" dirty="0">
                <a:latin typeface="Futura Md BT" pitchFamily="34" charset="0"/>
              </a:rPr>
              <a:t>obtenir des preuves</a:t>
            </a:r>
            <a:r>
              <a:rPr lang="fr-FR" sz="2600" b="0" dirty="0">
                <a:latin typeface="Futura Md BT" pitchFamily="34" charset="0"/>
              </a:rPr>
              <a:t> et de </a:t>
            </a:r>
            <a:r>
              <a:rPr lang="fr-FR" sz="2600" dirty="0">
                <a:latin typeface="Futura Md BT" pitchFamily="34" charset="0"/>
              </a:rPr>
              <a:t>les évaluer de manière objective</a:t>
            </a:r>
            <a:r>
              <a:rPr lang="fr-FR" sz="2600" b="0" dirty="0">
                <a:latin typeface="Futura Md BT" pitchFamily="34" charset="0"/>
              </a:rPr>
              <a:t> pour </a:t>
            </a:r>
            <a:r>
              <a:rPr lang="fr-FR" sz="2600" dirty="0">
                <a:latin typeface="Futura Md BT" pitchFamily="34" charset="0"/>
              </a:rPr>
              <a:t>déterminer</a:t>
            </a:r>
            <a:r>
              <a:rPr lang="fr-FR" sz="2600" b="0" dirty="0">
                <a:latin typeface="Futura Md BT" pitchFamily="34" charset="0"/>
              </a:rPr>
              <a:t> dans quelle mesure </a:t>
            </a:r>
            <a:r>
              <a:rPr lang="fr-FR" sz="2600" dirty="0">
                <a:latin typeface="Futura Md BT" pitchFamily="34" charset="0"/>
              </a:rPr>
              <a:t>les critères d’audit sont satisfaits</a:t>
            </a:r>
            <a:r>
              <a:rPr lang="fr-FR" sz="2600" b="0" dirty="0" smtClean="0">
                <a:latin typeface="Futura Md BT" pitchFamily="34" charset="0"/>
              </a:rPr>
              <a:t>.</a:t>
            </a:r>
          </a:p>
          <a:p>
            <a:pPr algn="just" defTabSz="904875">
              <a:spcBef>
                <a:spcPct val="20000"/>
              </a:spcBef>
              <a:buNone/>
            </a:pPr>
            <a:endParaRPr lang="fr-FR" sz="2600" b="0" dirty="0">
              <a:latin typeface="Futura Md BT" pitchFamily="34" charset="0"/>
            </a:endParaRPr>
          </a:p>
          <a:p>
            <a:pPr defTabSz="904875">
              <a:spcBef>
                <a:spcPct val="20000"/>
              </a:spcBef>
              <a:buNone/>
            </a:pPr>
            <a:endParaRPr lang="fr-FR" sz="2600" b="0" dirty="0">
              <a:latin typeface="Futura Md BT"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908720"/>
            <a:ext cx="8784976" cy="5184576"/>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a:solidFill>
                  <a:srgbClr val="003399"/>
                </a:solidFill>
              </a:rPr>
              <a:t>Phase </a:t>
            </a:r>
            <a:r>
              <a:rPr lang="fr-FR" sz="2800" dirty="0" smtClean="0">
                <a:solidFill>
                  <a:srgbClr val="003399"/>
                </a:solidFill>
              </a:rPr>
              <a:t>3 </a:t>
            </a:r>
            <a:r>
              <a:rPr lang="fr-FR" sz="2800" dirty="0">
                <a:solidFill>
                  <a:srgbClr val="003399"/>
                </a:solidFill>
              </a:rPr>
              <a:t>: </a:t>
            </a:r>
            <a:r>
              <a:rPr lang="fr-FR" sz="2800" dirty="0" smtClean="0">
                <a:solidFill>
                  <a:srgbClr val="003399"/>
                </a:solidFill>
              </a:rPr>
              <a:t>Le suivi</a:t>
            </a:r>
            <a:endParaRPr lang="fr-FR" sz="2800" dirty="0">
              <a:solidFill>
                <a:srgbClr val="003399"/>
              </a:solidFill>
            </a:endParaRPr>
          </a:p>
        </p:txBody>
      </p:sp>
      <p:sp>
        <p:nvSpPr>
          <p:cNvPr id="26" name="AutoShape 25"/>
          <p:cNvSpPr>
            <a:spLocks noChangeArrowheads="1"/>
          </p:cNvSpPr>
          <p:nvPr/>
        </p:nvSpPr>
        <p:spPr bwMode="auto">
          <a:xfrm>
            <a:off x="7669287" y="4797822"/>
            <a:ext cx="719138" cy="288925"/>
          </a:xfrm>
          <a:prstGeom prst="roundRect">
            <a:avLst>
              <a:gd name="adj" fmla="val 16667"/>
            </a:avLst>
          </a:prstGeom>
          <a:solidFill>
            <a:srgbClr val="969696"/>
          </a:solidFill>
          <a:ln w="9525" algn="ctr">
            <a:solidFill>
              <a:schemeClr val="tx1"/>
            </a:solidFill>
            <a:round/>
            <a:headEnd/>
            <a:tailEnd/>
          </a:ln>
          <a:effectLst/>
        </p:spPr>
        <p:txBody>
          <a:bodyPr wrap="none" anchor="ctr"/>
          <a:lstStyle/>
          <a:p>
            <a:pPr algn="ctr"/>
            <a:r>
              <a:rPr lang="fr-FR" sz="1000" i="1">
                <a:solidFill>
                  <a:srgbClr val="FF0000"/>
                </a:solidFill>
                <a:latin typeface="Arial Black" pitchFamily="34" charset="0"/>
              </a:rPr>
              <a:t>ISO 9001</a:t>
            </a:r>
          </a:p>
        </p:txBody>
      </p:sp>
      <p:sp>
        <p:nvSpPr>
          <p:cNvPr id="15" name="Rectangle 4"/>
          <p:cNvSpPr>
            <a:spLocks noChangeArrowheads="1"/>
          </p:cNvSpPr>
          <p:nvPr/>
        </p:nvSpPr>
        <p:spPr bwMode="auto">
          <a:xfrm>
            <a:off x="1063923" y="1091208"/>
            <a:ext cx="7272338"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Mise en place et suivi des actions correctives</a:t>
            </a:r>
            <a:endParaRPr lang="fr-FR" sz="2400" b="1" dirty="0">
              <a:solidFill>
                <a:srgbClr val="800080"/>
              </a:solidFill>
            </a:endParaRPr>
          </a:p>
        </p:txBody>
      </p:sp>
      <p:sp>
        <p:nvSpPr>
          <p:cNvPr id="16" name="Text Box 6"/>
          <p:cNvSpPr txBox="1">
            <a:spLocks noChangeArrowheads="1"/>
          </p:cNvSpPr>
          <p:nvPr/>
        </p:nvSpPr>
        <p:spPr bwMode="auto">
          <a:xfrm>
            <a:off x="565448" y="1700808"/>
            <a:ext cx="762000" cy="1209675"/>
          </a:xfrm>
          <a:prstGeom prst="rect">
            <a:avLst/>
          </a:prstGeom>
          <a:solidFill>
            <a:schemeClr val="bg1"/>
          </a:solidFill>
          <a:ln w="19050">
            <a:solidFill>
              <a:schemeClr val="tx2"/>
            </a:solidFill>
            <a:miter lim="800000"/>
            <a:headEnd/>
            <a:tailEnd/>
          </a:ln>
          <a:effectLst/>
        </p:spPr>
        <p:txBody>
          <a:bodyPr>
            <a:spAutoFit/>
          </a:bodyPr>
          <a:lstStyle/>
          <a:p>
            <a:pPr algn="ctr"/>
            <a:endParaRPr lang="fr-FR" sz="2600" b="1" dirty="0">
              <a:solidFill>
                <a:schemeClr val="bg2"/>
              </a:solidFill>
              <a:cs typeface="Times New Roman" pitchFamily="18" charset="0"/>
            </a:endParaRPr>
          </a:p>
          <a:p>
            <a:pPr algn="ctr"/>
            <a:r>
              <a:rPr lang="fr-FR" b="1" dirty="0">
                <a:cs typeface="Times New Roman" pitchFamily="18" charset="0"/>
              </a:rPr>
              <a:t>1</a:t>
            </a:r>
          </a:p>
          <a:p>
            <a:pPr algn="ctr"/>
            <a:endParaRPr lang="fr-FR" sz="2600" b="1" dirty="0">
              <a:solidFill>
                <a:schemeClr val="bg2"/>
              </a:solidFill>
              <a:cs typeface="Times New Roman" pitchFamily="18" charset="0"/>
            </a:endParaRPr>
          </a:p>
        </p:txBody>
      </p:sp>
      <p:sp>
        <p:nvSpPr>
          <p:cNvPr id="17" name="Text Box 7"/>
          <p:cNvSpPr txBox="1">
            <a:spLocks noChangeArrowheads="1"/>
          </p:cNvSpPr>
          <p:nvPr/>
        </p:nvSpPr>
        <p:spPr bwMode="auto">
          <a:xfrm>
            <a:off x="1403648" y="1700808"/>
            <a:ext cx="7162800" cy="1754326"/>
          </a:xfrm>
          <a:prstGeom prst="rect">
            <a:avLst/>
          </a:prstGeom>
          <a:solidFill>
            <a:schemeClr val="tx2"/>
          </a:solidFill>
          <a:ln w="19050">
            <a:solidFill>
              <a:schemeClr val="tx2"/>
            </a:solidFill>
            <a:miter lim="800000"/>
            <a:headEnd/>
            <a:tailEnd/>
          </a:ln>
          <a:effectLst/>
        </p:spPr>
        <p:txBody>
          <a:bodyPr>
            <a:spAutoFit/>
          </a:bodyPr>
          <a:lstStyle/>
          <a:p>
            <a:pPr algn="ctr"/>
            <a:r>
              <a:rPr lang="fr-FR" sz="1800" b="1">
                <a:solidFill>
                  <a:schemeClr val="bg1"/>
                </a:solidFill>
              </a:rPr>
              <a:t>Le responsable du domaine audité doit définir l’action corrective en terme :</a:t>
            </a:r>
          </a:p>
          <a:p>
            <a:pPr algn="ctr"/>
            <a:r>
              <a:rPr lang="fr-FR" sz="1800" b="1">
                <a:solidFill>
                  <a:schemeClr val="bg1"/>
                </a:solidFill>
              </a:rPr>
              <a:t>- Dispositions à mettre en œuvre (</a:t>
            </a:r>
            <a:r>
              <a:rPr lang="fr-FR" sz="1800" b="1">
                <a:solidFill>
                  <a:schemeClr val="bg2"/>
                </a:solidFill>
              </a:rPr>
              <a:t>QUOI</a:t>
            </a:r>
            <a:r>
              <a:rPr lang="fr-FR" sz="1800" b="1">
                <a:solidFill>
                  <a:schemeClr val="bg1"/>
                </a:solidFill>
              </a:rPr>
              <a:t>).</a:t>
            </a:r>
          </a:p>
          <a:p>
            <a:pPr algn="ctr"/>
            <a:r>
              <a:rPr lang="fr-FR" sz="1800" b="1">
                <a:solidFill>
                  <a:schemeClr val="bg1"/>
                </a:solidFill>
              </a:rPr>
              <a:t>- Responsabilités (</a:t>
            </a:r>
            <a:r>
              <a:rPr lang="fr-FR" sz="1800" b="1">
                <a:solidFill>
                  <a:schemeClr val="bg2"/>
                </a:solidFill>
              </a:rPr>
              <a:t>QUI</a:t>
            </a:r>
            <a:r>
              <a:rPr lang="fr-FR" sz="1800" b="1">
                <a:solidFill>
                  <a:schemeClr val="bg1"/>
                </a:solidFill>
              </a:rPr>
              <a:t>).</a:t>
            </a:r>
          </a:p>
          <a:p>
            <a:pPr algn="ctr"/>
            <a:r>
              <a:rPr lang="fr-FR" sz="1800" b="1">
                <a:solidFill>
                  <a:schemeClr val="bg1"/>
                </a:solidFill>
              </a:rPr>
              <a:t>- Délais (</a:t>
            </a:r>
            <a:r>
              <a:rPr lang="fr-FR" sz="1800" b="1">
                <a:solidFill>
                  <a:schemeClr val="bg2"/>
                </a:solidFill>
              </a:rPr>
              <a:t>QUAND</a:t>
            </a:r>
            <a:r>
              <a:rPr lang="fr-FR" sz="1800" b="1">
                <a:solidFill>
                  <a:schemeClr val="bg1"/>
                </a:solidFill>
              </a:rPr>
              <a:t>) pour la mise en œuvre et la vérification de son efficacité.</a:t>
            </a:r>
          </a:p>
        </p:txBody>
      </p:sp>
      <p:sp>
        <p:nvSpPr>
          <p:cNvPr id="27" name="Text Box 9"/>
          <p:cNvSpPr txBox="1">
            <a:spLocks noChangeArrowheads="1"/>
          </p:cNvSpPr>
          <p:nvPr/>
        </p:nvSpPr>
        <p:spPr bwMode="auto">
          <a:xfrm>
            <a:off x="1403648" y="4596408"/>
            <a:ext cx="7162800" cy="1209675"/>
          </a:xfrm>
          <a:prstGeom prst="rect">
            <a:avLst/>
          </a:prstGeom>
          <a:solidFill>
            <a:schemeClr val="tx2"/>
          </a:solidFill>
          <a:ln w="19050">
            <a:solidFill>
              <a:schemeClr val="tx2"/>
            </a:solidFill>
            <a:miter lim="800000"/>
            <a:headEnd/>
            <a:tailEnd/>
          </a:ln>
          <a:effectLst/>
        </p:spPr>
        <p:txBody>
          <a:bodyPr>
            <a:spAutoFit/>
          </a:bodyPr>
          <a:lstStyle/>
          <a:p>
            <a:pPr algn="ctr">
              <a:buFontTx/>
              <a:buBlip>
                <a:blip r:embed="rId3"/>
              </a:buBlip>
            </a:pPr>
            <a:r>
              <a:rPr lang="fr-FR" sz="1800" b="1">
                <a:solidFill>
                  <a:schemeClr val="bg1"/>
                </a:solidFill>
              </a:rPr>
              <a:t> Méthodes de suivi des actions correctives (</a:t>
            </a:r>
            <a:r>
              <a:rPr lang="fr-FR" sz="1800" b="1">
                <a:solidFill>
                  <a:schemeClr val="bg2"/>
                </a:solidFill>
              </a:rPr>
              <a:t>COMMENT</a:t>
            </a:r>
            <a:r>
              <a:rPr lang="fr-FR" sz="1800" b="1">
                <a:solidFill>
                  <a:schemeClr val="bg1"/>
                </a:solidFill>
              </a:rPr>
              <a:t>) :</a:t>
            </a:r>
          </a:p>
          <a:p>
            <a:pPr algn="ctr"/>
            <a:r>
              <a:rPr lang="fr-FR" sz="1800" b="1" i="1">
                <a:solidFill>
                  <a:schemeClr val="bg1"/>
                </a:solidFill>
              </a:rPr>
              <a:t>    Suivi assuré :</a:t>
            </a:r>
          </a:p>
          <a:p>
            <a:pPr lvl="1" algn="ctr"/>
            <a:r>
              <a:rPr lang="fr-FR" sz="1800" b="1" i="1">
                <a:solidFill>
                  <a:schemeClr val="bg1"/>
                </a:solidFill>
              </a:rPr>
              <a:t>- à échéance de l’action corrective (plan d’actions),</a:t>
            </a:r>
          </a:p>
          <a:p>
            <a:pPr lvl="1" algn="ctr"/>
            <a:r>
              <a:rPr lang="fr-FR" sz="1800" b="1" i="1">
                <a:solidFill>
                  <a:schemeClr val="bg1"/>
                </a:solidFill>
              </a:rPr>
              <a:t>- et lors du prochain audit.</a:t>
            </a:r>
          </a:p>
        </p:txBody>
      </p:sp>
      <p:sp>
        <p:nvSpPr>
          <p:cNvPr id="28" name="Text Box 14"/>
          <p:cNvSpPr txBox="1">
            <a:spLocks noChangeArrowheads="1"/>
          </p:cNvSpPr>
          <p:nvPr/>
        </p:nvSpPr>
        <p:spPr bwMode="auto">
          <a:xfrm>
            <a:off x="1403648" y="3148608"/>
            <a:ext cx="7162800" cy="1209675"/>
          </a:xfrm>
          <a:prstGeom prst="rect">
            <a:avLst/>
          </a:prstGeom>
          <a:solidFill>
            <a:schemeClr val="tx2"/>
          </a:solidFill>
          <a:ln w="19050">
            <a:solidFill>
              <a:schemeClr val="tx2"/>
            </a:solidFill>
            <a:miter lim="800000"/>
            <a:headEnd/>
            <a:tailEnd/>
          </a:ln>
          <a:effectLst/>
        </p:spPr>
        <p:txBody>
          <a:bodyPr>
            <a:spAutoFit/>
          </a:bodyPr>
          <a:lstStyle/>
          <a:p>
            <a:pPr algn="ctr">
              <a:buFontTx/>
              <a:buBlip>
                <a:blip r:embed="rId3"/>
              </a:buBlip>
            </a:pPr>
            <a:r>
              <a:rPr lang="fr-FR" sz="1800" b="1">
                <a:solidFill>
                  <a:schemeClr val="bg1"/>
                </a:solidFill>
              </a:rPr>
              <a:t> Responsabilités dans le suivi des actions correctives (</a:t>
            </a:r>
            <a:r>
              <a:rPr lang="fr-FR" sz="1800" b="1">
                <a:solidFill>
                  <a:schemeClr val="bg2"/>
                </a:solidFill>
              </a:rPr>
              <a:t>QUI</a:t>
            </a:r>
            <a:r>
              <a:rPr lang="fr-FR" sz="1800" b="1">
                <a:solidFill>
                  <a:schemeClr val="bg1"/>
                </a:solidFill>
              </a:rPr>
              <a:t>) :</a:t>
            </a:r>
          </a:p>
          <a:p>
            <a:pPr algn="ctr"/>
            <a:endParaRPr lang="fr-FR" sz="1800" b="1">
              <a:solidFill>
                <a:schemeClr val="bg1"/>
              </a:solidFill>
            </a:endParaRPr>
          </a:p>
          <a:p>
            <a:pPr algn="ctr"/>
            <a:r>
              <a:rPr lang="fr-FR" sz="1800" b="1" i="1">
                <a:solidFill>
                  <a:schemeClr val="bg1"/>
                </a:solidFill>
              </a:rPr>
              <a:t>Responsable qualité / Responsable du domaine / Responsable d’audit.</a:t>
            </a:r>
          </a:p>
          <a:p>
            <a:pPr algn="ctr"/>
            <a:endParaRPr lang="fr-FR" sz="1800" b="1" i="1">
              <a:solidFill>
                <a:schemeClr val="bg1"/>
              </a:solidFill>
            </a:endParaRPr>
          </a:p>
        </p:txBody>
      </p:sp>
      <p:sp>
        <p:nvSpPr>
          <p:cNvPr id="29" name="Text Box 17"/>
          <p:cNvSpPr txBox="1">
            <a:spLocks noChangeArrowheads="1"/>
          </p:cNvSpPr>
          <p:nvPr/>
        </p:nvSpPr>
        <p:spPr bwMode="auto">
          <a:xfrm>
            <a:off x="539552" y="3140968"/>
            <a:ext cx="762000" cy="1209675"/>
          </a:xfrm>
          <a:prstGeom prst="rect">
            <a:avLst/>
          </a:prstGeom>
          <a:solidFill>
            <a:schemeClr val="bg1"/>
          </a:solidFill>
          <a:ln w="19050">
            <a:solidFill>
              <a:schemeClr val="tx2"/>
            </a:solidFill>
            <a:miter lim="800000"/>
            <a:headEnd/>
            <a:tailEnd/>
          </a:ln>
          <a:effectLst/>
        </p:spPr>
        <p:txBody>
          <a:bodyPr>
            <a:spAutoFit/>
          </a:bodyPr>
          <a:lstStyle/>
          <a:p>
            <a:pPr algn="ctr"/>
            <a:endParaRPr lang="fr-FR" sz="2600" b="1" dirty="0">
              <a:solidFill>
                <a:schemeClr val="bg2"/>
              </a:solidFill>
              <a:cs typeface="Times New Roman" pitchFamily="18" charset="0"/>
            </a:endParaRPr>
          </a:p>
          <a:p>
            <a:pPr algn="ctr"/>
            <a:r>
              <a:rPr lang="fr-FR" b="1" dirty="0">
                <a:cs typeface="Times New Roman" pitchFamily="18" charset="0"/>
              </a:rPr>
              <a:t>2</a:t>
            </a:r>
          </a:p>
          <a:p>
            <a:pPr algn="ctr"/>
            <a:endParaRPr lang="fr-FR" sz="2600" b="1" dirty="0">
              <a:solidFill>
                <a:schemeClr val="bg2"/>
              </a:solidFill>
              <a:cs typeface="Times New Roman" pitchFamily="18" charset="0"/>
            </a:endParaRPr>
          </a:p>
        </p:txBody>
      </p:sp>
      <p:sp>
        <p:nvSpPr>
          <p:cNvPr id="30" name="Text Box 18"/>
          <p:cNvSpPr txBox="1">
            <a:spLocks noChangeArrowheads="1"/>
          </p:cNvSpPr>
          <p:nvPr/>
        </p:nvSpPr>
        <p:spPr bwMode="auto">
          <a:xfrm>
            <a:off x="565448" y="4596408"/>
            <a:ext cx="762000" cy="1209675"/>
          </a:xfrm>
          <a:prstGeom prst="rect">
            <a:avLst/>
          </a:prstGeom>
          <a:solidFill>
            <a:schemeClr val="bg1"/>
          </a:solidFill>
          <a:ln w="19050">
            <a:solidFill>
              <a:schemeClr val="tx2"/>
            </a:solidFill>
            <a:miter lim="800000"/>
            <a:headEnd/>
            <a:tailEnd/>
          </a:ln>
          <a:effectLst/>
        </p:spPr>
        <p:txBody>
          <a:bodyPr>
            <a:spAutoFit/>
          </a:bodyPr>
          <a:lstStyle/>
          <a:p>
            <a:pPr algn="ctr"/>
            <a:endParaRPr lang="fr-FR" sz="2600" b="1" dirty="0">
              <a:solidFill>
                <a:schemeClr val="bg2"/>
              </a:solidFill>
              <a:cs typeface="Times New Roman" pitchFamily="18" charset="0"/>
            </a:endParaRPr>
          </a:p>
          <a:p>
            <a:pPr algn="ctr"/>
            <a:r>
              <a:rPr lang="fr-FR" b="1" dirty="0">
                <a:cs typeface="Times New Roman" pitchFamily="18" charset="0"/>
              </a:rPr>
              <a:t>3</a:t>
            </a:r>
          </a:p>
          <a:p>
            <a:pPr algn="ctr"/>
            <a:endParaRPr lang="fr-FR" sz="2600" b="1" dirty="0">
              <a:solidFill>
                <a:schemeClr val="bg2"/>
              </a:solidFill>
              <a:cs typeface="Times New Roman" pitchFamily="18" charset="0"/>
            </a:endParaRPr>
          </a:p>
        </p:txBody>
      </p:sp>
      <p:sp>
        <p:nvSpPr>
          <p:cNvPr id="31" name="AutoShape 19"/>
          <p:cNvSpPr>
            <a:spLocks noChangeArrowheads="1"/>
          </p:cNvSpPr>
          <p:nvPr/>
        </p:nvSpPr>
        <p:spPr bwMode="auto">
          <a:xfrm>
            <a:off x="630536" y="1153121"/>
            <a:ext cx="722312" cy="288925"/>
          </a:xfrm>
          <a:prstGeom prst="roundRect">
            <a:avLst>
              <a:gd name="adj" fmla="val 16667"/>
            </a:avLst>
          </a:prstGeom>
          <a:solidFill>
            <a:srgbClr val="969696"/>
          </a:solidFill>
          <a:ln w="9525" algn="ctr">
            <a:solidFill>
              <a:schemeClr val="tx1"/>
            </a:solidFill>
            <a:round/>
            <a:headEnd/>
            <a:tailEnd/>
          </a:ln>
          <a:effectLst/>
        </p:spPr>
        <p:txBody>
          <a:bodyPr wrap="none" anchor="ctr"/>
          <a:lstStyle/>
          <a:p>
            <a:pPr algn="ctr"/>
            <a:r>
              <a:rPr lang="fr-FR" sz="1000" i="1">
                <a:solidFill>
                  <a:srgbClr val="FF0000"/>
                </a:solidFill>
                <a:latin typeface="Arial Black" pitchFamily="34" charset="0"/>
              </a:rPr>
              <a:t>ISO 9001</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908720"/>
            <a:ext cx="8784976" cy="5184576"/>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dirty="0" smtClean="0">
                <a:solidFill>
                  <a:srgbClr val="003399"/>
                </a:solidFill>
              </a:rPr>
              <a:t> </a:t>
            </a:r>
            <a:r>
              <a:rPr lang="fr-FR" sz="2800" b="1" dirty="0" smtClean="0">
                <a:solidFill>
                  <a:srgbClr val="003399"/>
                </a:solidFill>
              </a:rPr>
              <a:t>Les qualités de l’auditeur</a:t>
            </a:r>
            <a:endParaRPr lang="fr-FR" sz="2800" b="1" dirty="0">
              <a:solidFill>
                <a:srgbClr val="003399"/>
              </a:solidFill>
            </a:endParaRPr>
          </a:p>
        </p:txBody>
      </p:sp>
      <p:sp>
        <p:nvSpPr>
          <p:cNvPr id="14" name="Text Box 6"/>
          <p:cNvSpPr txBox="1">
            <a:spLocks noChangeArrowheads="1"/>
          </p:cNvSpPr>
          <p:nvPr/>
        </p:nvSpPr>
        <p:spPr bwMode="auto">
          <a:xfrm>
            <a:off x="539552" y="1556792"/>
            <a:ext cx="1676400" cy="954107"/>
          </a:xfrm>
          <a:prstGeom prst="rect">
            <a:avLst/>
          </a:prstGeom>
          <a:solidFill>
            <a:schemeClr val="bg1"/>
          </a:solidFill>
          <a:ln w="19050">
            <a:solidFill>
              <a:schemeClr val="tx2"/>
            </a:solidFill>
            <a:miter lim="800000"/>
            <a:headEnd/>
            <a:tailEnd/>
          </a:ln>
          <a:effectLst/>
        </p:spPr>
        <p:txBody>
          <a:bodyPr>
            <a:spAutoFit/>
          </a:bodyPr>
          <a:lstStyle/>
          <a:p>
            <a:endParaRPr lang="fr-FR" sz="1000" b="1" dirty="0">
              <a:solidFill>
                <a:schemeClr val="bg2"/>
              </a:solidFill>
              <a:cs typeface="Times New Roman" pitchFamily="18" charset="0"/>
            </a:endParaRPr>
          </a:p>
          <a:p>
            <a:pPr algn="ctr"/>
            <a:r>
              <a:rPr lang="fr-FR" b="1" dirty="0">
                <a:cs typeface="Times New Roman" pitchFamily="18" charset="0"/>
              </a:rPr>
              <a:t>SAVOIR SE PRESENTER</a:t>
            </a:r>
          </a:p>
          <a:p>
            <a:pPr algn="ctr"/>
            <a:endParaRPr lang="fr-FR" sz="1000" b="1" dirty="0">
              <a:cs typeface="Times New Roman" pitchFamily="18" charset="0"/>
            </a:endParaRPr>
          </a:p>
        </p:txBody>
      </p:sp>
      <p:sp>
        <p:nvSpPr>
          <p:cNvPr id="18" name="Text Box 7"/>
          <p:cNvSpPr txBox="1">
            <a:spLocks noChangeArrowheads="1"/>
          </p:cNvSpPr>
          <p:nvPr/>
        </p:nvSpPr>
        <p:spPr bwMode="auto">
          <a:xfrm>
            <a:off x="2339752" y="1556792"/>
            <a:ext cx="6248400" cy="1025525"/>
          </a:xfrm>
          <a:prstGeom prst="rect">
            <a:avLst/>
          </a:prstGeom>
          <a:solidFill>
            <a:schemeClr val="tx2"/>
          </a:solidFill>
          <a:ln w="19050">
            <a:solidFill>
              <a:schemeClr val="tx2"/>
            </a:solidFill>
            <a:miter lim="800000"/>
            <a:headEnd/>
            <a:tailEnd/>
          </a:ln>
          <a:effectLst/>
        </p:spPr>
        <p:txBody>
          <a:bodyPr>
            <a:spAutoFit/>
          </a:bodyPr>
          <a:lstStyle/>
          <a:p>
            <a:pPr algn="l"/>
            <a:endParaRPr lang="fr-FR" sz="1200" b="1" dirty="0">
              <a:solidFill>
                <a:schemeClr val="bg1"/>
              </a:solidFill>
            </a:endParaRPr>
          </a:p>
          <a:p>
            <a:pPr algn="l">
              <a:buFontTx/>
              <a:buChar char="-"/>
            </a:pPr>
            <a:r>
              <a:rPr lang="fr-FR" sz="1800" b="1" dirty="0">
                <a:solidFill>
                  <a:schemeClr val="bg1"/>
                </a:solidFill>
              </a:rPr>
              <a:t> Ne pas arriver en terrain conquis.</a:t>
            </a:r>
          </a:p>
          <a:p>
            <a:pPr algn="l">
              <a:buFontTx/>
              <a:buChar char="-"/>
            </a:pPr>
            <a:r>
              <a:rPr lang="fr-FR" sz="1800" b="1" dirty="0">
                <a:solidFill>
                  <a:schemeClr val="bg1"/>
                </a:solidFill>
              </a:rPr>
              <a:t> Respecter les interlocuteurs </a:t>
            </a:r>
            <a:r>
              <a:rPr lang="fr-FR" sz="1800" b="1" i="1" dirty="0">
                <a:solidFill>
                  <a:schemeClr val="bg1"/>
                </a:solidFill>
              </a:rPr>
              <a:t>(horaires, règlements internes, …).</a:t>
            </a:r>
          </a:p>
          <a:p>
            <a:pPr algn="l"/>
            <a:endParaRPr lang="fr-FR" sz="1200" b="1" i="1" dirty="0">
              <a:solidFill>
                <a:schemeClr val="bg1"/>
              </a:solidFill>
            </a:endParaRPr>
          </a:p>
        </p:txBody>
      </p:sp>
      <p:sp>
        <p:nvSpPr>
          <p:cNvPr id="19" name="Text Box 9"/>
          <p:cNvSpPr txBox="1">
            <a:spLocks noChangeArrowheads="1"/>
          </p:cNvSpPr>
          <p:nvPr/>
        </p:nvSpPr>
        <p:spPr bwMode="auto">
          <a:xfrm>
            <a:off x="2310160" y="2699792"/>
            <a:ext cx="6248400" cy="1941513"/>
          </a:xfrm>
          <a:prstGeom prst="rect">
            <a:avLst/>
          </a:prstGeom>
          <a:solidFill>
            <a:schemeClr val="tx2"/>
          </a:solidFill>
          <a:ln w="19050">
            <a:solidFill>
              <a:schemeClr val="tx2"/>
            </a:solidFill>
            <a:miter lim="800000"/>
            <a:headEnd/>
            <a:tailEnd/>
          </a:ln>
          <a:effectLst/>
        </p:spPr>
        <p:txBody>
          <a:bodyPr>
            <a:spAutoFit/>
          </a:bodyPr>
          <a:lstStyle/>
          <a:p>
            <a:pPr algn="l"/>
            <a:endParaRPr lang="fr-FR" sz="1800" b="1" i="1">
              <a:solidFill>
                <a:schemeClr val="bg1"/>
              </a:solidFill>
            </a:endParaRPr>
          </a:p>
          <a:p>
            <a:pPr algn="l"/>
            <a:endParaRPr lang="fr-FR" sz="1800" b="1" i="1">
              <a:solidFill>
                <a:schemeClr val="bg1"/>
              </a:solidFill>
            </a:endParaRPr>
          </a:p>
          <a:p>
            <a:pPr algn="l"/>
            <a:endParaRPr lang="fr-FR" sz="1800" b="1" i="1">
              <a:solidFill>
                <a:schemeClr val="bg1"/>
              </a:solidFill>
            </a:endParaRPr>
          </a:p>
          <a:p>
            <a:pPr algn="l"/>
            <a:endParaRPr lang="fr-FR" sz="1800" b="1" i="1">
              <a:solidFill>
                <a:schemeClr val="bg1"/>
              </a:solidFill>
            </a:endParaRPr>
          </a:p>
          <a:p>
            <a:pPr algn="l"/>
            <a:endParaRPr lang="fr-FR" sz="1800" b="1" i="1">
              <a:solidFill>
                <a:schemeClr val="bg1"/>
              </a:solidFill>
            </a:endParaRPr>
          </a:p>
          <a:p>
            <a:pPr algn="l"/>
            <a:endParaRPr lang="fr-FR" sz="1800" b="1" i="1">
              <a:solidFill>
                <a:schemeClr val="bg1"/>
              </a:solidFill>
            </a:endParaRPr>
          </a:p>
          <a:p>
            <a:pPr algn="l"/>
            <a:endParaRPr lang="fr-FR" sz="1200" b="1" i="1">
              <a:solidFill>
                <a:schemeClr val="bg1"/>
              </a:solidFill>
            </a:endParaRPr>
          </a:p>
        </p:txBody>
      </p:sp>
      <p:sp>
        <p:nvSpPr>
          <p:cNvPr id="20" name="Text Box 12"/>
          <p:cNvSpPr txBox="1">
            <a:spLocks noChangeArrowheads="1"/>
          </p:cNvSpPr>
          <p:nvPr/>
        </p:nvSpPr>
        <p:spPr bwMode="auto">
          <a:xfrm>
            <a:off x="539552" y="2708920"/>
            <a:ext cx="1676400" cy="1939925"/>
          </a:xfrm>
          <a:prstGeom prst="rect">
            <a:avLst/>
          </a:prstGeom>
          <a:solidFill>
            <a:schemeClr val="bg1"/>
          </a:solidFill>
          <a:ln w="19050">
            <a:solidFill>
              <a:schemeClr val="tx2"/>
            </a:solidFill>
            <a:miter lim="800000"/>
            <a:headEnd/>
            <a:tailEnd/>
          </a:ln>
          <a:effectLst/>
        </p:spPr>
        <p:txBody>
          <a:bodyPr>
            <a:spAutoFit/>
          </a:bodyPr>
          <a:lstStyle/>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a:p>
            <a:pPr algn="ctr"/>
            <a:r>
              <a:rPr lang="fr-FR" b="1" dirty="0">
                <a:cs typeface="Times New Roman" pitchFamily="18" charset="0"/>
              </a:rPr>
              <a:t>SAVOIR SE COMPORTER</a:t>
            </a:r>
          </a:p>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a:p>
            <a:endParaRPr lang="fr-FR" sz="1000" b="1" dirty="0">
              <a:solidFill>
                <a:schemeClr val="bg2"/>
              </a:solidFill>
              <a:cs typeface="Times New Roman" pitchFamily="18" charset="0"/>
            </a:endParaRPr>
          </a:p>
        </p:txBody>
      </p:sp>
      <p:sp>
        <p:nvSpPr>
          <p:cNvPr id="21" name="Text Box 13"/>
          <p:cNvSpPr txBox="1">
            <a:spLocks noChangeArrowheads="1"/>
          </p:cNvSpPr>
          <p:nvPr/>
        </p:nvSpPr>
        <p:spPr bwMode="auto">
          <a:xfrm>
            <a:off x="557560" y="4757192"/>
            <a:ext cx="1676400" cy="954107"/>
          </a:xfrm>
          <a:prstGeom prst="rect">
            <a:avLst/>
          </a:prstGeom>
          <a:solidFill>
            <a:schemeClr val="bg1"/>
          </a:solidFill>
          <a:ln w="19050">
            <a:solidFill>
              <a:schemeClr val="tx2"/>
            </a:solidFill>
            <a:miter lim="800000"/>
            <a:headEnd/>
            <a:tailEnd/>
          </a:ln>
          <a:effectLst/>
        </p:spPr>
        <p:txBody>
          <a:bodyPr>
            <a:spAutoFit/>
          </a:bodyPr>
          <a:lstStyle/>
          <a:p>
            <a:endParaRPr lang="fr-FR" sz="1000" b="1" dirty="0">
              <a:solidFill>
                <a:schemeClr val="bg2"/>
              </a:solidFill>
              <a:cs typeface="Times New Roman" pitchFamily="18" charset="0"/>
            </a:endParaRPr>
          </a:p>
          <a:p>
            <a:pPr algn="ctr"/>
            <a:r>
              <a:rPr lang="fr-FR" b="1" dirty="0">
                <a:cs typeface="Times New Roman" pitchFamily="18" charset="0"/>
              </a:rPr>
              <a:t>SAVOIR SYNTHETISER</a:t>
            </a:r>
          </a:p>
          <a:p>
            <a:endParaRPr lang="fr-FR" sz="1000" b="1" dirty="0">
              <a:solidFill>
                <a:schemeClr val="bg2"/>
              </a:solidFill>
              <a:cs typeface="Times New Roman" pitchFamily="18" charset="0"/>
            </a:endParaRPr>
          </a:p>
        </p:txBody>
      </p:sp>
      <p:sp>
        <p:nvSpPr>
          <p:cNvPr id="22" name="Text Box 14"/>
          <p:cNvSpPr txBox="1">
            <a:spLocks noChangeArrowheads="1"/>
          </p:cNvSpPr>
          <p:nvPr/>
        </p:nvSpPr>
        <p:spPr bwMode="auto">
          <a:xfrm>
            <a:off x="2310160" y="4757192"/>
            <a:ext cx="6248400" cy="1025525"/>
          </a:xfrm>
          <a:prstGeom prst="rect">
            <a:avLst/>
          </a:prstGeom>
          <a:solidFill>
            <a:schemeClr val="tx2"/>
          </a:solidFill>
          <a:ln w="19050">
            <a:solidFill>
              <a:schemeClr val="tx2"/>
            </a:solidFill>
            <a:miter lim="800000"/>
            <a:headEnd/>
            <a:tailEnd/>
          </a:ln>
          <a:effectLst/>
        </p:spPr>
        <p:txBody>
          <a:bodyPr>
            <a:spAutoFit/>
          </a:bodyPr>
          <a:lstStyle/>
          <a:p>
            <a:pPr algn="l"/>
            <a:endParaRPr lang="fr-FR" sz="1200" b="1">
              <a:solidFill>
                <a:schemeClr val="bg1"/>
              </a:solidFill>
            </a:endParaRPr>
          </a:p>
          <a:p>
            <a:pPr algn="l">
              <a:buFontTx/>
              <a:buChar char="-"/>
            </a:pPr>
            <a:r>
              <a:rPr lang="fr-FR" sz="1800" b="1">
                <a:solidFill>
                  <a:schemeClr val="bg1"/>
                </a:solidFill>
              </a:rPr>
              <a:t> Reformulation.</a:t>
            </a:r>
          </a:p>
          <a:p>
            <a:pPr algn="l">
              <a:buFontTx/>
              <a:buChar char="-"/>
            </a:pPr>
            <a:r>
              <a:rPr lang="fr-FR" sz="1800" b="1">
                <a:solidFill>
                  <a:schemeClr val="bg1"/>
                </a:solidFill>
              </a:rPr>
              <a:t> Conclure sur chacun des points abordés</a:t>
            </a:r>
            <a:r>
              <a:rPr lang="fr-FR" sz="1800" b="1" i="1">
                <a:solidFill>
                  <a:schemeClr val="bg1"/>
                </a:solidFill>
              </a:rPr>
              <a:t>.</a:t>
            </a:r>
          </a:p>
          <a:p>
            <a:pPr algn="l"/>
            <a:endParaRPr lang="fr-FR" sz="1200" b="1" i="1">
              <a:solidFill>
                <a:schemeClr val="bg1"/>
              </a:solidFill>
            </a:endParaRPr>
          </a:p>
        </p:txBody>
      </p:sp>
      <p:sp>
        <p:nvSpPr>
          <p:cNvPr id="23" name="Text Box 15"/>
          <p:cNvSpPr txBox="1">
            <a:spLocks noChangeArrowheads="1"/>
          </p:cNvSpPr>
          <p:nvPr/>
        </p:nvSpPr>
        <p:spPr bwMode="auto">
          <a:xfrm>
            <a:off x="2564160" y="2852192"/>
            <a:ext cx="1371600" cy="844550"/>
          </a:xfrm>
          <a:prstGeom prst="rect">
            <a:avLst/>
          </a:prstGeom>
          <a:solidFill>
            <a:schemeClr val="bg1"/>
          </a:solidFill>
          <a:ln w="19050">
            <a:solidFill>
              <a:schemeClr val="tx2"/>
            </a:solidFill>
            <a:miter lim="800000"/>
            <a:headEnd/>
            <a:tailEnd/>
          </a:ln>
          <a:effectLst/>
        </p:spPr>
        <p:txBody>
          <a:bodyPr>
            <a:spAutoFit/>
          </a:bodyPr>
          <a:lstStyle/>
          <a:p>
            <a:pPr algn="ctr"/>
            <a:r>
              <a:rPr lang="fr-FR" sz="1600" b="1" dirty="0">
                <a:solidFill>
                  <a:srgbClr val="800080"/>
                </a:solidFill>
                <a:cs typeface="Times New Roman" pitchFamily="18" charset="0"/>
              </a:rPr>
              <a:t>L’audit n’est pas un interrogatoire</a:t>
            </a:r>
          </a:p>
        </p:txBody>
      </p:sp>
      <p:sp>
        <p:nvSpPr>
          <p:cNvPr id="24" name="Text Box 16"/>
          <p:cNvSpPr txBox="1">
            <a:spLocks noChangeArrowheads="1"/>
          </p:cNvSpPr>
          <p:nvPr/>
        </p:nvSpPr>
        <p:spPr bwMode="auto">
          <a:xfrm>
            <a:off x="4011960" y="2852192"/>
            <a:ext cx="1371600" cy="844550"/>
          </a:xfrm>
          <a:prstGeom prst="rect">
            <a:avLst/>
          </a:prstGeom>
          <a:solidFill>
            <a:schemeClr val="bg1"/>
          </a:solidFill>
          <a:ln w="19050">
            <a:solidFill>
              <a:schemeClr val="tx2"/>
            </a:solidFill>
            <a:miter lim="800000"/>
            <a:headEnd/>
            <a:tailEnd/>
          </a:ln>
          <a:effectLst/>
        </p:spPr>
        <p:txBody>
          <a:bodyPr>
            <a:spAutoFit/>
          </a:bodyPr>
          <a:lstStyle/>
          <a:p>
            <a:pPr algn="ctr"/>
            <a:r>
              <a:rPr lang="fr-FR" sz="1600" b="1" dirty="0">
                <a:solidFill>
                  <a:srgbClr val="800080"/>
                </a:solidFill>
                <a:cs typeface="Times New Roman" pitchFamily="18" charset="0"/>
              </a:rPr>
              <a:t>S’adapter en cas de changement</a:t>
            </a:r>
          </a:p>
        </p:txBody>
      </p:sp>
      <p:sp>
        <p:nvSpPr>
          <p:cNvPr id="25" name="Text Box 17"/>
          <p:cNvSpPr txBox="1">
            <a:spLocks noChangeArrowheads="1"/>
          </p:cNvSpPr>
          <p:nvPr/>
        </p:nvSpPr>
        <p:spPr bwMode="auto">
          <a:xfrm>
            <a:off x="2462560" y="3842792"/>
            <a:ext cx="1371600" cy="600075"/>
          </a:xfrm>
          <a:prstGeom prst="rect">
            <a:avLst/>
          </a:prstGeom>
          <a:solidFill>
            <a:schemeClr val="bg1"/>
          </a:solidFill>
          <a:ln w="19050">
            <a:solidFill>
              <a:schemeClr val="tx2"/>
            </a:solidFill>
            <a:miter lim="800000"/>
            <a:headEnd/>
            <a:tailEnd/>
          </a:ln>
          <a:effectLst/>
        </p:spPr>
        <p:txBody>
          <a:bodyPr>
            <a:spAutoFit/>
          </a:bodyPr>
          <a:lstStyle/>
          <a:p>
            <a:pPr algn="ctr"/>
            <a:r>
              <a:rPr lang="fr-FR" sz="1600" b="1">
                <a:solidFill>
                  <a:srgbClr val="800080"/>
                </a:solidFill>
                <a:cs typeface="Times New Roman" pitchFamily="18" charset="0"/>
              </a:rPr>
              <a:t>Correction et neutralité</a:t>
            </a:r>
          </a:p>
        </p:txBody>
      </p:sp>
      <p:sp>
        <p:nvSpPr>
          <p:cNvPr id="32" name="Text Box 18"/>
          <p:cNvSpPr txBox="1">
            <a:spLocks noChangeArrowheads="1"/>
          </p:cNvSpPr>
          <p:nvPr/>
        </p:nvSpPr>
        <p:spPr bwMode="auto">
          <a:xfrm>
            <a:off x="6958360" y="2852192"/>
            <a:ext cx="1371600" cy="844550"/>
          </a:xfrm>
          <a:prstGeom prst="rect">
            <a:avLst/>
          </a:prstGeom>
          <a:solidFill>
            <a:schemeClr val="bg1"/>
          </a:solidFill>
          <a:ln w="19050">
            <a:solidFill>
              <a:schemeClr val="tx2"/>
            </a:solidFill>
            <a:miter lim="800000"/>
            <a:headEnd/>
            <a:tailEnd/>
          </a:ln>
          <a:effectLst/>
        </p:spPr>
        <p:txBody>
          <a:bodyPr>
            <a:spAutoFit/>
          </a:bodyPr>
          <a:lstStyle/>
          <a:p>
            <a:pPr algn="ctr"/>
            <a:r>
              <a:rPr lang="fr-FR" sz="1600" b="1">
                <a:solidFill>
                  <a:srgbClr val="800080"/>
                </a:solidFill>
                <a:cs typeface="Times New Roman" pitchFamily="18" charset="0"/>
              </a:rPr>
              <a:t>Dissocier les opinions des faits </a:t>
            </a:r>
          </a:p>
        </p:txBody>
      </p:sp>
      <p:sp>
        <p:nvSpPr>
          <p:cNvPr id="33" name="Text Box 19"/>
          <p:cNvSpPr txBox="1">
            <a:spLocks noChangeArrowheads="1"/>
          </p:cNvSpPr>
          <p:nvPr/>
        </p:nvSpPr>
        <p:spPr bwMode="auto">
          <a:xfrm>
            <a:off x="6958360" y="3842792"/>
            <a:ext cx="1371600" cy="600075"/>
          </a:xfrm>
          <a:prstGeom prst="rect">
            <a:avLst/>
          </a:prstGeom>
          <a:solidFill>
            <a:schemeClr val="bg1"/>
          </a:solidFill>
          <a:ln w="19050">
            <a:solidFill>
              <a:schemeClr val="tx2"/>
            </a:solidFill>
            <a:miter lim="800000"/>
            <a:headEnd/>
            <a:tailEnd/>
          </a:ln>
          <a:effectLst/>
        </p:spPr>
        <p:txBody>
          <a:bodyPr>
            <a:spAutoFit/>
          </a:bodyPr>
          <a:lstStyle/>
          <a:p>
            <a:pPr algn="ctr"/>
            <a:r>
              <a:rPr lang="fr-FR" sz="1600" b="1">
                <a:solidFill>
                  <a:srgbClr val="800080"/>
                </a:solidFill>
                <a:cs typeface="Times New Roman" pitchFamily="18" charset="0"/>
              </a:rPr>
              <a:t>Être </a:t>
            </a:r>
          </a:p>
          <a:p>
            <a:pPr algn="ctr"/>
            <a:r>
              <a:rPr lang="fr-FR" sz="1600" b="1">
                <a:solidFill>
                  <a:srgbClr val="800080"/>
                </a:solidFill>
                <a:cs typeface="Times New Roman" pitchFamily="18" charset="0"/>
              </a:rPr>
              <a:t>factuel</a:t>
            </a:r>
          </a:p>
        </p:txBody>
      </p:sp>
      <p:sp>
        <p:nvSpPr>
          <p:cNvPr id="34" name="Text Box 20"/>
          <p:cNvSpPr txBox="1">
            <a:spLocks noChangeArrowheads="1"/>
          </p:cNvSpPr>
          <p:nvPr/>
        </p:nvSpPr>
        <p:spPr bwMode="auto">
          <a:xfrm>
            <a:off x="3910360" y="3842792"/>
            <a:ext cx="1371600" cy="600075"/>
          </a:xfrm>
          <a:prstGeom prst="rect">
            <a:avLst/>
          </a:prstGeom>
          <a:solidFill>
            <a:schemeClr val="bg1"/>
          </a:solidFill>
          <a:ln w="19050">
            <a:solidFill>
              <a:schemeClr val="tx2"/>
            </a:solidFill>
            <a:miter lim="800000"/>
            <a:headEnd/>
            <a:tailEnd/>
          </a:ln>
          <a:effectLst/>
        </p:spPr>
        <p:txBody>
          <a:bodyPr>
            <a:spAutoFit/>
          </a:bodyPr>
          <a:lstStyle/>
          <a:p>
            <a:pPr algn="ctr"/>
            <a:r>
              <a:rPr lang="fr-FR" sz="1600" b="1" dirty="0">
                <a:solidFill>
                  <a:srgbClr val="800080"/>
                </a:solidFill>
                <a:cs typeface="Times New Roman" pitchFamily="18" charset="0"/>
              </a:rPr>
              <a:t>Attention et concentration</a:t>
            </a:r>
          </a:p>
        </p:txBody>
      </p:sp>
      <p:sp>
        <p:nvSpPr>
          <p:cNvPr id="35" name="Text Box 21"/>
          <p:cNvSpPr txBox="1">
            <a:spLocks noChangeArrowheads="1"/>
          </p:cNvSpPr>
          <p:nvPr/>
        </p:nvSpPr>
        <p:spPr bwMode="auto">
          <a:xfrm>
            <a:off x="5358160" y="3842792"/>
            <a:ext cx="1524000" cy="830997"/>
          </a:xfrm>
          <a:prstGeom prst="rect">
            <a:avLst/>
          </a:prstGeom>
          <a:solidFill>
            <a:schemeClr val="bg1"/>
          </a:solidFill>
          <a:ln w="19050">
            <a:solidFill>
              <a:schemeClr val="tx2"/>
            </a:solidFill>
            <a:miter lim="800000"/>
            <a:headEnd/>
            <a:tailEnd/>
          </a:ln>
          <a:effectLst/>
        </p:spPr>
        <p:txBody>
          <a:bodyPr wrap="square">
            <a:spAutoFit/>
          </a:bodyPr>
          <a:lstStyle/>
          <a:p>
            <a:pPr algn="ctr"/>
            <a:r>
              <a:rPr lang="fr-FR" sz="1600" b="1" dirty="0">
                <a:solidFill>
                  <a:srgbClr val="800080"/>
                </a:solidFill>
                <a:cs typeface="Times New Roman" pitchFamily="18" charset="0"/>
              </a:rPr>
              <a:t>Garder une attitude positive</a:t>
            </a:r>
          </a:p>
        </p:txBody>
      </p:sp>
      <p:sp>
        <p:nvSpPr>
          <p:cNvPr id="36" name="Text Box 22"/>
          <p:cNvSpPr txBox="1">
            <a:spLocks noChangeArrowheads="1"/>
          </p:cNvSpPr>
          <p:nvPr/>
        </p:nvSpPr>
        <p:spPr bwMode="auto">
          <a:xfrm>
            <a:off x="5408960" y="2852192"/>
            <a:ext cx="1524000" cy="844550"/>
          </a:xfrm>
          <a:prstGeom prst="rect">
            <a:avLst/>
          </a:prstGeom>
          <a:solidFill>
            <a:schemeClr val="bg1"/>
          </a:solidFill>
          <a:ln w="19050">
            <a:solidFill>
              <a:schemeClr val="tx2"/>
            </a:solidFill>
            <a:miter lim="800000"/>
            <a:headEnd/>
            <a:tailEnd/>
          </a:ln>
          <a:effectLst/>
        </p:spPr>
        <p:txBody>
          <a:bodyPr>
            <a:spAutoFit/>
          </a:bodyPr>
          <a:lstStyle/>
          <a:p>
            <a:pPr algn="ctr"/>
            <a:endParaRPr lang="fr-FR" sz="800" b="1">
              <a:solidFill>
                <a:srgbClr val="800080"/>
              </a:solidFill>
              <a:cs typeface="Times New Roman" pitchFamily="18" charset="0"/>
            </a:endParaRPr>
          </a:p>
          <a:p>
            <a:pPr algn="ctr"/>
            <a:r>
              <a:rPr lang="fr-FR" sz="1600" b="1">
                <a:solidFill>
                  <a:srgbClr val="800080"/>
                </a:solidFill>
                <a:cs typeface="Times New Roman" pitchFamily="18" charset="0"/>
              </a:rPr>
              <a:t>Mettre en confiance</a:t>
            </a:r>
          </a:p>
          <a:p>
            <a:pPr algn="ctr"/>
            <a:endParaRPr lang="fr-FR" sz="800" b="1">
              <a:solidFill>
                <a:srgbClr val="800080"/>
              </a:solidFill>
              <a:cs typeface="Times New Roman" pitchFamily="18"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908720"/>
            <a:ext cx="8784976" cy="5184576"/>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b="1" dirty="0" smtClean="0">
                <a:solidFill>
                  <a:srgbClr val="003399"/>
                </a:solidFill>
              </a:rPr>
              <a:t>Les impératifs de l’auditeur</a:t>
            </a:r>
            <a:endParaRPr lang="fr-FR" sz="2800" b="1" dirty="0">
              <a:solidFill>
                <a:srgbClr val="003399"/>
              </a:solidFill>
            </a:endParaRPr>
          </a:p>
        </p:txBody>
      </p:sp>
      <p:sp>
        <p:nvSpPr>
          <p:cNvPr id="14" name="Text Box 8"/>
          <p:cNvSpPr txBox="1">
            <a:spLocks noChangeArrowheads="1"/>
          </p:cNvSpPr>
          <p:nvPr/>
        </p:nvSpPr>
        <p:spPr bwMode="auto">
          <a:xfrm>
            <a:off x="467544" y="1772816"/>
            <a:ext cx="3962400" cy="3681413"/>
          </a:xfrm>
          <a:prstGeom prst="rect">
            <a:avLst/>
          </a:prstGeom>
          <a:solidFill>
            <a:schemeClr val="tx2"/>
          </a:solidFill>
          <a:ln w="19050">
            <a:solidFill>
              <a:schemeClr val="tx2"/>
            </a:solidFill>
            <a:miter lim="800000"/>
            <a:headEnd/>
            <a:tailEnd/>
          </a:ln>
          <a:effectLst/>
        </p:spPr>
        <p:txBody>
          <a:bodyPr>
            <a:spAutoFit/>
          </a:bodyPr>
          <a:lstStyle/>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p:txBody>
      </p:sp>
      <p:sp>
        <p:nvSpPr>
          <p:cNvPr id="18" name="Rectangle 4"/>
          <p:cNvSpPr>
            <a:spLocks noChangeArrowheads="1"/>
          </p:cNvSpPr>
          <p:nvPr/>
        </p:nvSpPr>
        <p:spPr bwMode="auto">
          <a:xfrm>
            <a:off x="539552" y="1772816"/>
            <a:ext cx="3962400" cy="2590800"/>
          </a:xfrm>
          <a:prstGeom prst="rect">
            <a:avLst/>
          </a:prstGeom>
          <a:noFill/>
          <a:ln w="9525">
            <a:noFill/>
            <a:miter lim="800000"/>
            <a:headEnd/>
            <a:tailEnd/>
          </a:ln>
          <a:effectLst/>
        </p:spPr>
        <p:txBody>
          <a:bodyPr lIns="92075" tIns="46038" rIns="92075" bIns="46038"/>
          <a:lstStyle/>
          <a:p>
            <a:pPr marL="177800" indent="-177800" algn="l">
              <a:spcBef>
                <a:spcPct val="20000"/>
              </a:spcBef>
              <a:buClr>
                <a:srgbClr val="800080"/>
              </a:buClr>
              <a:buFont typeface="Monotype Sorts" pitchFamily="2" charset="2"/>
              <a:buBlip>
                <a:blip r:embed="rId3"/>
              </a:buBlip>
            </a:pPr>
            <a:endParaRPr lang="fr-FR" sz="1800" b="1">
              <a:solidFill>
                <a:schemeClr val="bg1"/>
              </a:solidFill>
            </a:endParaRPr>
          </a:p>
          <a:p>
            <a:pPr marL="177800" indent="-177800" algn="l">
              <a:spcBef>
                <a:spcPct val="20000"/>
              </a:spcBef>
              <a:buClr>
                <a:srgbClr val="800080"/>
              </a:buClr>
              <a:buFont typeface="Monotype Sorts" pitchFamily="2" charset="2"/>
              <a:buBlip>
                <a:blip r:embed="rId3"/>
              </a:buBlip>
            </a:pPr>
            <a:r>
              <a:rPr lang="fr-FR" sz="1800" b="1">
                <a:solidFill>
                  <a:schemeClr val="bg1"/>
                </a:solidFill>
              </a:rPr>
              <a:t> Garder l’audit sous contrôle.</a:t>
            </a:r>
          </a:p>
          <a:p>
            <a:pPr marL="177800" indent="-177800" algn="l">
              <a:spcBef>
                <a:spcPct val="20000"/>
              </a:spcBef>
              <a:buClr>
                <a:srgbClr val="800080"/>
              </a:buClr>
              <a:buFont typeface="Monotype Sorts" pitchFamily="2" charset="2"/>
              <a:buBlip>
                <a:blip r:embed="rId3"/>
              </a:buBlip>
            </a:pPr>
            <a:r>
              <a:rPr lang="fr-FR" sz="1800" b="1">
                <a:solidFill>
                  <a:schemeClr val="bg1"/>
                </a:solidFill>
              </a:rPr>
              <a:t> S’assurer de l’exactitude des informations reçues lors des entretiens.</a:t>
            </a:r>
          </a:p>
          <a:p>
            <a:pPr marL="177800" indent="-177800" algn="l">
              <a:spcBef>
                <a:spcPct val="20000"/>
              </a:spcBef>
              <a:buClr>
                <a:srgbClr val="800080"/>
              </a:buClr>
              <a:buFont typeface="Monotype Sorts" pitchFamily="2" charset="2"/>
              <a:buBlip>
                <a:blip r:embed="rId3"/>
              </a:buBlip>
            </a:pPr>
            <a:r>
              <a:rPr lang="fr-FR" sz="1800" b="1">
                <a:solidFill>
                  <a:schemeClr val="bg1"/>
                </a:solidFill>
              </a:rPr>
              <a:t> Illustrer toutes constatations par des preuves tangibles.</a:t>
            </a:r>
          </a:p>
          <a:p>
            <a:pPr marL="177800" indent="-177800" algn="l">
              <a:spcBef>
                <a:spcPct val="20000"/>
              </a:spcBef>
              <a:buClr>
                <a:srgbClr val="800080"/>
              </a:buClr>
              <a:buFont typeface="Monotype Sorts" pitchFamily="2" charset="2"/>
              <a:buBlip>
                <a:blip r:embed="rId3"/>
              </a:buBlip>
            </a:pPr>
            <a:r>
              <a:rPr lang="fr-FR" sz="1800" b="1">
                <a:solidFill>
                  <a:schemeClr val="bg1"/>
                </a:solidFill>
              </a:rPr>
              <a:t> Exiger la présentation de documents.</a:t>
            </a:r>
          </a:p>
          <a:p>
            <a:pPr marL="177800" indent="-177800" algn="l">
              <a:spcBef>
                <a:spcPct val="20000"/>
              </a:spcBef>
              <a:buClr>
                <a:srgbClr val="800080"/>
              </a:buClr>
              <a:buFont typeface="Monotype Sorts" pitchFamily="2" charset="2"/>
              <a:buBlip>
                <a:blip r:embed="rId3"/>
              </a:buBlip>
            </a:pPr>
            <a:r>
              <a:rPr lang="fr-FR" sz="1800" b="1">
                <a:solidFill>
                  <a:schemeClr val="bg1"/>
                </a:solidFill>
              </a:rPr>
              <a:t> Prendre des notes précises, lisibles et exploitables.</a:t>
            </a:r>
          </a:p>
          <a:p>
            <a:pPr marL="177800" indent="-177800" algn="l">
              <a:spcBef>
                <a:spcPct val="20000"/>
              </a:spcBef>
              <a:buClr>
                <a:srgbClr val="800080"/>
              </a:buClr>
              <a:buFont typeface="Monotype Sorts" pitchFamily="2" charset="2"/>
              <a:buBlip>
                <a:blip r:embed="rId3"/>
              </a:buBlip>
            </a:pPr>
            <a:r>
              <a:rPr lang="fr-FR" sz="1800" b="1">
                <a:solidFill>
                  <a:schemeClr val="bg1"/>
                </a:solidFill>
              </a:rPr>
              <a:t> S’assurer de la représentativité des informations.</a:t>
            </a:r>
          </a:p>
        </p:txBody>
      </p:sp>
      <p:sp>
        <p:nvSpPr>
          <p:cNvPr id="20" name="Text Box 9"/>
          <p:cNvSpPr txBox="1">
            <a:spLocks noChangeArrowheads="1"/>
          </p:cNvSpPr>
          <p:nvPr/>
        </p:nvSpPr>
        <p:spPr bwMode="auto">
          <a:xfrm>
            <a:off x="4788024" y="1772816"/>
            <a:ext cx="3962400" cy="3681413"/>
          </a:xfrm>
          <a:prstGeom prst="rect">
            <a:avLst/>
          </a:prstGeom>
          <a:solidFill>
            <a:schemeClr val="tx2"/>
          </a:solidFill>
          <a:ln w="19050">
            <a:solidFill>
              <a:schemeClr val="tx2"/>
            </a:solidFill>
            <a:miter lim="800000"/>
            <a:headEnd/>
            <a:tailEnd/>
          </a:ln>
          <a:effectLst/>
        </p:spPr>
        <p:txBody>
          <a:bodyPr>
            <a:spAutoFit/>
          </a:bodyPr>
          <a:lstStyle/>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a:p>
            <a:pPr algn="l"/>
            <a:endParaRPr lang="fr-FR" sz="1800" b="1">
              <a:solidFill>
                <a:schemeClr val="bg1"/>
              </a:solidFill>
            </a:endParaRPr>
          </a:p>
        </p:txBody>
      </p:sp>
      <p:sp>
        <p:nvSpPr>
          <p:cNvPr id="22" name="Rectangle 6"/>
          <p:cNvSpPr>
            <a:spLocks noChangeArrowheads="1"/>
          </p:cNvSpPr>
          <p:nvPr/>
        </p:nvSpPr>
        <p:spPr bwMode="auto">
          <a:xfrm>
            <a:off x="4860032" y="1844824"/>
            <a:ext cx="3962400" cy="2590800"/>
          </a:xfrm>
          <a:prstGeom prst="rect">
            <a:avLst/>
          </a:prstGeom>
          <a:noFill/>
          <a:ln w="9525">
            <a:noFill/>
            <a:miter lim="800000"/>
            <a:headEnd/>
            <a:tailEnd/>
          </a:ln>
          <a:effectLst/>
        </p:spPr>
        <p:txBody>
          <a:bodyPr lIns="92075" tIns="46038" rIns="92075" bIns="46038"/>
          <a:lstStyle/>
          <a:p>
            <a:pPr marL="190500" indent="-190500" algn="l">
              <a:spcBef>
                <a:spcPct val="20000"/>
              </a:spcBef>
              <a:buClr>
                <a:srgbClr val="800080"/>
              </a:buClr>
              <a:buFont typeface="Monotype Sorts" pitchFamily="2" charset="2"/>
              <a:buNone/>
            </a:pPr>
            <a:endParaRPr lang="fr-FR" sz="1800" b="1" dirty="0">
              <a:solidFill>
                <a:schemeClr val="bg1"/>
              </a:solidFill>
            </a:endParaRP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Faire preuve de flexibilité en s’adaptant aux situations imprévues.</a:t>
            </a: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Distinguer des opinions des faits.</a:t>
            </a: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Ne pas confondre objectifs et moyens.</a:t>
            </a: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Toujours préparer soigneusement les interventions.</a:t>
            </a: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Maintenir un rythme dynamique.</a:t>
            </a:r>
          </a:p>
          <a:p>
            <a:pPr marL="190500" indent="-190500" algn="l">
              <a:spcBef>
                <a:spcPct val="20000"/>
              </a:spcBef>
              <a:buClr>
                <a:srgbClr val="800080"/>
              </a:buClr>
              <a:buFont typeface="Monotype Sorts" pitchFamily="2" charset="2"/>
              <a:buBlip>
                <a:blip r:embed="rId3"/>
              </a:buBlip>
            </a:pPr>
            <a:r>
              <a:rPr lang="fr-FR" sz="1800" b="1" dirty="0">
                <a:solidFill>
                  <a:schemeClr val="bg1"/>
                </a:solidFill>
              </a:rPr>
              <a:t> Utiliser de façon constructive le guide d’audit.</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908720"/>
            <a:ext cx="8784976" cy="5184576"/>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b="1" dirty="0" smtClean="0">
                <a:solidFill>
                  <a:srgbClr val="003399"/>
                </a:solidFill>
              </a:rPr>
              <a:t>La gestion de situations particulières</a:t>
            </a:r>
            <a:endParaRPr lang="fr-FR" sz="2800" b="1" dirty="0">
              <a:solidFill>
                <a:srgbClr val="003399"/>
              </a:solidFill>
            </a:endParaRPr>
          </a:p>
        </p:txBody>
      </p:sp>
      <p:sp>
        <p:nvSpPr>
          <p:cNvPr id="9" name="Rectangle 5"/>
          <p:cNvSpPr>
            <a:spLocks noChangeArrowheads="1"/>
          </p:cNvSpPr>
          <p:nvPr/>
        </p:nvSpPr>
        <p:spPr bwMode="auto">
          <a:xfrm>
            <a:off x="970533" y="2565871"/>
            <a:ext cx="2667000" cy="1065213"/>
          </a:xfrm>
          <a:prstGeom prst="rect">
            <a:avLst/>
          </a:prstGeom>
          <a:solidFill>
            <a:schemeClr val="tx2"/>
          </a:solidFill>
          <a:ln w="9525">
            <a:noFill/>
            <a:miter lim="800000"/>
            <a:headEnd/>
            <a:tailEnd/>
          </a:ln>
          <a:effectLst/>
        </p:spPr>
        <p:txBody>
          <a:bodyPr anchor="ctr"/>
          <a:lstStyle/>
          <a:p>
            <a:pPr marL="187325" indent="-187325" algn="ctr"/>
            <a:r>
              <a:rPr lang="fr-FR" b="1">
                <a:solidFill>
                  <a:schemeClr val="bg1"/>
                </a:solidFill>
                <a:cs typeface="Arial" charset="0"/>
              </a:rPr>
              <a:t>Les diversions</a:t>
            </a:r>
            <a:endParaRPr lang="fr-FR">
              <a:solidFill>
                <a:schemeClr val="bg1"/>
              </a:solidFill>
            </a:endParaRPr>
          </a:p>
        </p:txBody>
      </p:sp>
      <p:sp>
        <p:nvSpPr>
          <p:cNvPr id="10" name="Rectangle 7"/>
          <p:cNvSpPr>
            <a:spLocks noChangeArrowheads="1"/>
          </p:cNvSpPr>
          <p:nvPr/>
        </p:nvSpPr>
        <p:spPr bwMode="auto">
          <a:xfrm>
            <a:off x="970533" y="1484784"/>
            <a:ext cx="2743200" cy="576262"/>
          </a:xfrm>
          <a:prstGeom prst="rect">
            <a:avLst/>
          </a:prstGeom>
          <a:solidFill>
            <a:schemeClr val="bg1"/>
          </a:solidFill>
          <a:ln w="9525">
            <a:noFill/>
            <a:miter lim="800000"/>
            <a:headEnd/>
            <a:tailEnd/>
          </a:ln>
          <a:effectLst/>
        </p:spPr>
        <p:txBody>
          <a:bodyPr wrap="none" anchor="ctr"/>
          <a:lstStyle/>
          <a:p>
            <a:pPr algn="ctr"/>
            <a:r>
              <a:rPr lang="fr-FR" b="1" dirty="0">
                <a:solidFill>
                  <a:srgbClr val="800080"/>
                </a:solidFill>
                <a:cs typeface="Arial" charset="0"/>
              </a:rPr>
              <a:t>Comportement </a:t>
            </a:r>
          </a:p>
          <a:p>
            <a:pPr algn="ctr"/>
            <a:r>
              <a:rPr lang="fr-FR" b="1" dirty="0">
                <a:solidFill>
                  <a:srgbClr val="800080"/>
                </a:solidFill>
                <a:cs typeface="Arial" charset="0"/>
              </a:rPr>
              <a:t>de l’audité</a:t>
            </a:r>
          </a:p>
        </p:txBody>
      </p:sp>
      <p:sp>
        <p:nvSpPr>
          <p:cNvPr id="12" name="AutoShape 8"/>
          <p:cNvSpPr>
            <a:spLocks noChangeArrowheads="1"/>
          </p:cNvSpPr>
          <p:nvPr/>
        </p:nvSpPr>
        <p:spPr bwMode="auto">
          <a:xfrm flipV="1">
            <a:off x="970533" y="2061046"/>
            <a:ext cx="2743200" cy="238125"/>
          </a:xfrm>
          <a:prstGeom prst="triangle">
            <a:avLst>
              <a:gd name="adj" fmla="val 50000"/>
            </a:avLst>
          </a:prstGeom>
          <a:solidFill>
            <a:schemeClr val="bg1"/>
          </a:solidFill>
          <a:ln w="9525">
            <a:noFill/>
            <a:miter lim="800000"/>
            <a:headEnd/>
            <a:tailEnd/>
          </a:ln>
          <a:effectLst/>
        </p:spPr>
        <p:txBody>
          <a:bodyPr wrap="none" anchor="ctr"/>
          <a:lstStyle/>
          <a:p>
            <a:pPr algn="ctr"/>
            <a:endParaRPr lang="fr-FR"/>
          </a:p>
        </p:txBody>
      </p:sp>
      <p:sp>
        <p:nvSpPr>
          <p:cNvPr id="15" name="Rectangle 9"/>
          <p:cNvSpPr>
            <a:spLocks noChangeArrowheads="1"/>
          </p:cNvSpPr>
          <p:nvPr/>
        </p:nvSpPr>
        <p:spPr bwMode="auto">
          <a:xfrm>
            <a:off x="970533" y="3995306"/>
            <a:ext cx="2667000" cy="646331"/>
          </a:xfrm>
          <a:prstGeom prst="rect">
            <a:avLst/>
          </a:prstGeom>
          <a:solidFill>
            <a:schemeClr val="tx2"/>
          </a:solidFill>
          <a:ln w="9525">
            <a:noFill/>
            <a:miter lim="800000"/>
            <a:headEnd/>
            <a:tailEnd/>
          </a:ln>
          <a:effectLst/>
        </p:spPr>
        <p:txBody>
          <a:bodyPr anchor="ctr">
            <a:spAutoFit/>
          </a:bodyPr>
          <a:lstStyle/>
          <a:p>
            <a:pPr marL="187325" indent="-187325" algn="ctr"/>
            <a:r>
              <a:rPr lang="fr-FR" b="1">
                <a:solidFill>
                  <a:schemeClr val="bg1"/>
                </a:solidFill>
                <a:cs typeface="Arial" charset="0"/>
              </a:rPr>
              <a:t>Conflits internes et confidences spontanées</a:t>
            </a:r>
            <a:endParaRPr lang="fr-FR" b="1">
              <a:solidFill>
                <a:schemeClr val="bg1"/>
              </a:solidFill>
              <a:cs typeface="Times New Roman" pitchFamily="18" charset="0"/>
            </a:endParaRPr>
          </a:p>
        </p:txBody>
      </p:sp>
      <p:sp>
        <p:nvSpPr>
          <p:cNvPr id="16" name="Rectangle 10"/>
          <p:cNvSpPr>
            <a:spLocks noChangeArrowheads="1"/>
          </p:cNvSpPr>
          <p:nvPr/>
        </p:nvSpPr>
        <p:spPr bwMode="auto">
          <a:xfrm>
            <a:off x="970533" y="5013796"/>
            <a:ext cx="2667000" cy="641350"/>
          </a:xfrm>
          <a:prstGeom prst="rect">
            <a:avLst/>
          </a:prstGeom>
          <a:solidFill>
            <a:schemeClr val="tx2"/>
          </a:solidFill>
          <a:ln w="9525">
            <a:noFill/>
            <a:miter lim="800000"/>
            <a:headEnd/>
            <a:tailEnd/>
          </a:ln>
          <a:effectLst/>
        </p:spPr>
        <p:txBody>
          <a:bodyPr anchor="ctr"/>
          <a:lstStyle/>
          <a:p>
            <a:pPr marL="187325" indent="-187325" algn="ctr"/>
            <a:r>
              <a:rPr lang="fr-FR" b="1">
                <a:solidFill>
                  <a:schemeClr val="bg1"/>
                </a:solidFill>
                <a:cs typeface="Arial" charset="0"/>
              </a:rPr>
              <a:t>L’appel à conseil</a:t>
            </a:r>
          </a:p>
        </p:txBody>
      </p:sp>
      <p:sp>
        <p:nvSpPr>
          <p:cNvPr id="17" name="Rectangle 12"/>
          <p:cNvSpPr>
            <a:spLocks noChangeArrowheads="1"/>
          </p:cNvSpPr>
          <p:nvPr/>
        </p:nvSpPr>
        <p:spPr bwMode="auto">
          <a:xfrm>
            <a:off x="4644008" y="1484784"/>
            <a:ext cx="3671887" cy="515937"/>
          </a:xfrm>
          <a:prstGeom prst="rect">
            <a:avLst/>
          </a:prstGeom>
          <a:solidFill>
            <a:schemeClr val="bg1"/>
          </a:solidFill>
          <a:ln w="9525">
            <a:noFill/>
            <a:miter lim="800000"/>
            <a:headEnd/>
            <a:tailEnd/>
          </a:ln>
          <a:effectLst/>
        </p:spPr>
        <p:txBody>
          <a:bodyPr wrap="none" anchor="ctr"/>
          <a:lstStyle/>
          <a:p>
            <a:pPr algn="ctr"/>
            <a:r>
              <a:rPr lang="fr-FR" b="1">
                <a:solidFill>
                  <a:srgbClr val="800080"/>
                </a:solidFill>
                <a:cs typeface="Arial" charset="0"/>
              </a:rPr>
              <a:t>Réactions de l’auditeur</a:t>
            </a:r>
          </a:p>
        </p:txBody>
      </p:sp>
      <p:sp>
        <p:nvSpPr>
          <p:cNvPr id="19" name="Rectangle 14"/>
          <p:cNvSpPr>
            <a:spLocks noChangeArrowheads="1"/>
          </p:cNvSpPr>
          <p:nvPr/>
        </p:nvSpPr>
        <p:spPr bwMode="auto">
          <a:xfrm>
            <a:off x="4644008" y="2565871"/>
            <a:ext cx="3657600" cy="1066800"/>
          </a:xfrm>
          <a:prstGeom prst="rect">
            <a:avLst/>
          </a:prstGeom>
          <a:solidFill>
            <a:schemeClr val="tx2"/>
          </a:solidFill>
          <a:ln w="9525">
            <a:noFill/>
            <a:miter lim="800000"/>
            <a:headEnd/>
            <a:tailEnd/>
          </a:ln>
          <a:effectLst/>
        </p:spPr>
        <p:txBody>
          <a:bodyPr anchor="ctr"/>
          <a:lstStyle/>
          <a:p>
            <a:pPr marL="187325" indent="-187325" algn="ctr"/>
            <a:r>
              <a:rPr lang="fr-FR" b="1">
                <a:solidFill>
                  <a:schemeClr val="bg1"/>
                </a:solidFill>
                <a:cs typeface="Arial" charset="0"/>
              </a:rPr>
              <a:t>Recentrer la situation en rappelant la plan d’audit et les objectifs fixés</a:t>
            </a:r>
            <a:endParaRPr lang="fr-FR" b="1">
              <a:solidFill>
                <a:schemeClr val="bg1"/>
              </a:solidFill>
              <a:cs typeface="Times New Roman" pitchFamily="18" charset="0"/>
            </a:endParaRPr>
          </a:p>
        </p:txBody>
      </p:sp>
      <p:sp>
        <p:nvSpPr>
          <p:cNvPr id="21" name="Rectangle 15"/>
          <p:cNvSpPr>
            <a:spLocks noChangeArrowheads="1"/>
          </p:cNvSpPr>
          <p:nvPr/>
        </p:nvSpPr>
        <p:spPr bwMode="auto">
          <a:xfrm>
            <a:off x="4644008" y="3856806"/>
            <a:ext cx="3657600" cy="923330"/>
          </a:xfrm>
          <a:prstGeom prst="rect">
            <a:avLst/>
          </a:prstGeom>
          <a:solidFill>
            <a:schemeClr val="tx2"/>
          </a:solidFill>
          <a:ln w="9525">
            <a:noFill/>
            <a:miter lim="800000"/>
            <a:headEnd/>
            <a:tailEnd/>
          </a:ln>
          <a:effectLst/>
        </p:spPr>
        <p:txBody>
          <a:bodyPr anchor="ctr">
            <a:spAutoFit/>
          </a:bodyPr>
          <a:lstStyle/>
          <a:p>
            <a:pPr marL="187325" indent="-187325" algn="ctr"/>
            <a:r>
              <a:rPr lang="fr-FR" b="1">
                <a:solidFill>
                  <a:schemeClr val="bg1"/>
                </a:solidFill>
                <a:cs typeface="Arial" charset="0"/>
              </a:rPr>
              <a:t>Rester neutre et ne pas prendre partie dans un conflit entre personnes</a:t>
            </a:r>
            <a:endParaRPr lang="fr-FR" b="1">
              <a:solidFill>
                <a:schemeClr val="bg1"/>
              </a:solidFill>
              <a:cs typeface="Times New Roman" pitchFamily="18" charset="0"/>
            </a:endParaRPr>
          </a:p>
        </p:txBody>
      </p:sp>
      <p:sp>
        <p:nvSpPr>
          <p:cNvPr id="23" name="Rectangle 16"/>
          <p:cNvSpPr>
            <a:spLocks noChangeArrowheads="1"/>
          </p:cNvSpPr>
          <p:nvPr/>
        </p:nvSpPr>
        <p:spPr bwMode="auto">
          <a:xfrm>
            <a:off x="4644008" y="5013796"/>
            <a:ext cx="3657600" cy="641350"/>
          </a:xfrm>
          <a:prstGeom prst="rect">
            <a:avLst/>
          </a:prstGeom>
          <a:solidFill>
            <a:schemeClr val="tx2"/>
          </a:solidFill>
          <a:ln w="9525">
            <a:noFill/>
            <a:miter lim="800000"/>
            <a:headEnd/>
            <a:tailEnd/>
          </a:ln>
          <a:effectLst/>
        </p:spPr>
        <p:txBody>
          <a:bodyPr anchor="ctr"/>
          <a:lstStyle/>
          <a:p>
            <a:pPr marL="187325" indent="-187325" algn="ctr"/>
            <a:r>
              <a:rPr lang="fr-FR" b="1">
                <a:solidFill>
                  <a:schemeClr val="bg1"/>
                </a:solidFill>
                <a:cs typeface="Arial" charset="0"/>
              </a:rPr>
              <a:t>Émettre des suggestions lors de la réunion de clôture</a:t>
            </a:r>
            <a:r>
              <a:rPr lang="fr-FR" sz="1800" b="1">
                <a:solidFill>
                  <a:schemeClr val="bg1"/>
                </a:solidFill>
                <a:latin typeface="Times New Roman" pitchFamily="18" charset="0"/>
              </a:rPr>
              <a:t> </a:t>
            </a:r>
            <a:endParaRPr lang="fr-FR" sz="1800" b="1">
              <a:solidFill>
                <a:schemeClr val="bg1"/>
              </a:solidFill>
              <a:latin typeface="Arial" charset="0"/>
              <a:cs typeface="Arial" charset="0"/>
            </a:endParaRPr>
          </a:p>
        </p:txBody>
      </p:sp>
      <p:sp>
        <p:nvSpPr>
          <p:cNvPr id="24" name="AutoShape 17"/>
          <p:cNvSpPr>
            <a:spLocks noChangeArrowheads="1"/>
          </p:cNvSpPr>
          <p:nvPr/>
        </p:nvSpPr>
        <p:spPr bwMode="auto">
          <a:xfrm rot="5367268">
            <a:off x="3970114" y="2733352"/>
            <a:ext cx="381000" cy="763588"/>
          </a:xfrm>
          <a:prstGeom prst="triangle">
            <a:avLst>
              <a:gd name="adj" fmla="val 48505"/>
            </a:avLst>
          </a:prstGeom>
          <a:solidFill>
            <a:srgbClr val="4D4D4D"/>
          </a:solidFill>
          <a:ln w="9525">
            <a:solidFill>
              <a:schemeClr val="bg2"/>
            </a:solidFill>
            <a:miter lim="800000"/>
            <a:headEnd/>
            <a:tailEnd/>
          </a:ln>
          <a:effectLst/>
        </p:spPr>
        <p:txBody>
          <a:bodyPr wrap="none" anchor="ctr"/>
          <a:lstStyle/>
          <a:p>
            <a:pPr algn="ctr"/>
            <a:endParaRPr lang="fr-FR"/>
          </a:p>
        </p:txBody>
      </p:sp>
      <p:sp>
        <p:nvSpPr>
          <p:cNvPr id="25" name="AutoShape 18"/>
          <p:cNvSpPr>
            <a:spLocks noChangeArrowheads="1"/>
          </p:cNvSpPr>
          <p:nvPr/>
        </p:nvSpPr>
        <p:spPr bwMode="auto">
          <a:xfrm rot="5367268">
            <a:off x="3970114" y="3958902"/>
            <a:ext cx="381000" cy="763588"/>
          </a:xfrm>
          <a:prstGeom prst="triangle">
            <a:avLst>
              <a:gd name="adj" fmla="val 48505"/>
            </a:avLst>
          </a:prstGeom>
          <a:solidFill>
            <a:srgbClr val="4D4D4D"/>
          </a:solidFill>
          <a:ln w="9525">
            <a:solidFill>
              <a:schemeClr val="bg2"/>
            </a:solidFill>
            <a:miter lim="800000"/>
            <a:headEnd/>
            <a:tailEnd/>
          </a:ln>
          <a:effectLst/>
        </p:spPr>
        <p:txBody>
          <a:bodyPr wrap="none" anchor="ctr"/>
          <a:lstStyle/>
          <a:p>
            <a:pPr algn="ctr"/>
            <a:endParaRPr lang="fr-FR"/>
          </a:p>
        </p:txBody>
      </p:sp>
      <p:sp>
        <p:nvSpPr>
          <p:cNvPr id="26" name="AutoShape 19"/>
          <p:cNvSpPr>
            <a:spLocks noChangeArrowheads="1"/>
          </p:cNvSpPr>
          <p:nvPr/>
        </p:nvSpPr>
        <p:spPr bwMode="auto">
          <a:xfrm rot="5367268">
            <a:off x="3970114" y="4966965"/>
            <a:ext cx="381000" cy="763588"/>
          </a:xfrm>
          <a:prstGeom prst="triangle">
            <a:avLst>
              <a:gd name="adj" fmla="val 48505"/>
            </a:avLst>
          </a:prstGeom>
          <a:solidFill>
            <a:srgbClr val="4D4D4D"/>
          </a:solidFill>
          <a:ln w="9525">
            <a:solidFill>
              <a:schemeClr val="bg2"/>
            </a:solidFill>
            <a:miter lim="800000"/>
            <a:headEnd/>
            <a:tailEnd/>
          </a:ln>
          <a:effectLst/>
        </p:spPr>
        <p:txBody>
          <a:bodyPr wrap="none" anchor="ctr"/>
          <a:lstStyle/>
          <a:p>
            <a:pPr algn="ctr"/>
            <a:endParaRPr lang="fr-F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9512" y="908720"/>
            <a:ext cx="8784976" cy="5184576"/>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1" name="Espace réservé du pied de page 3"/>
          <p:cNvSpPr>
            <a:spLocks noGrp="1"/>
          </p:cNvSpPr>
          <p:nvPr>
            <p:ph type="ftr" sz="quarter" idx="11"/>
          </p:nvPr>
        </p:nvSpPr>
        <p:spPr>
          <a:xfrm>
            <a:off x="3124200" y="6356350"/>
            <a:ext cx="2895600" cy="365125"/>
          </a:xfrm>
        </p:spPr>
        <p:txBody>
          <a:bodyPr/>
          <a:lstStyle/>
          <a:p>
            <a:r>
              <a:rPr lang="fr-FR" smtClean="0"/>
              <a:t>METEHOR - Formation à la pratique de l'audit interne</a:t>
            </a:r>
            <a:endParaRPr lang="fr-FR" dirty="0"/>
          </a:p>
        </p:txBody>
      </p:sp>
      <p:sp>
        <p:nvSpPr>
          <p:cNvPr id="13" name="Rectangle 3"/>
          <p:cNvSpPr>
            <a:spLocks noGrp="1" noChangeArrowheads="1"/>
          </p:cNvSpPr>
          <p:nvPr>
            <p:ph type="title"/>
          </p:nvPr>
        </p:nvSpPr>
        <p:spPr bwMode="auto">
          <a:xfrm>
            <a:off x="467544" y="188640"/>
            <a:ext cx="8229600" cy="504056"/>
          </a:xfrm>
          <a:solidFill>
            <a:schemeClr val="accent3">
              <a:lumMod val="75000"/>
            </a:schemeClr>
          </a:solidFill>
          <a:ln>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algn="ctr"/>
            <a:r>
              <a:rPr lang="fr-FR" sz="2800" b="1" dirty="0" smtClean="0">
                <a:solidFill>
                  <a:srgbClr val="003399"/>
                </a:solidFill>
              </a:rPr>
              <a:t>Synthèse</a:t>
            </a:r>
            <a:endParaRPr lang="fr-FR" sz="2800" b="1" dirty="0">
              <a:solidFill>
                <a:srgbClr val="003399"/>
              </a:solidFill>
            </a:endParaRPr>
          </a:p>
        </p:txBody>
      </p:sp>
      <p:sp>
        <p:nvSpPr>
          <p:cNvPr id="18" name="Rectangle 4"/>
          <p:cNvSpPr>
            <a:spLocks noChangeArrowheads="1"/>
          </p:cNvSpPr>
          <p:nvPr/>
        </p:nvSpPr>
        <p:spPr bwMode="auto">
          <a:xfrm>
            <a:off x="1043608" y="1124744"/>
            <a:ext cx="7272338"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       Logique de </a:t>
            </a:r>
            <a:r>
              <a:rPr lang="fr-FR" sz="2800" b="1" dirty="0" smtClean="0">
                <a:solidFill>
                  <a:srgbClr val="800080"/>
                </a:solidFill>
              </a:rPr>
              <a:t>l’auditeur</a:t>
            </a:r>
            <a:endParaRPr lang="fr-FR" sz="2400" b="1" dirty="0">
              <a:solidFill>
                <a:srgbClr val="800080"/>
              </a:solidFill>
            </a:endParaRPr>
          </a:p>
        </p:txBody>
      </p:sp>
      <p:sp>
        <p:nvSpPr>
          <p:cNvPr id="20" name="Text Box 6"/>
          <p:cNvSpPr txBox="1">
            <a:spLocks noChangeArrowheads="1"/>
          </p:cNvSpPr>
          <p:nvPr/>
        </p:nvSpPr>
        <p:spPr bwMode="auto">
          <a:xfrm>
            <a:off x="538783" y="1762919"/>
            <a:ext cx="762000" cy="800219"/>
          </a:xfrm>
          <a:prstGeom prst="rect">
            <a:avLst/>
          </a:prstGeom>
          <a:solidFill>
            <a:schemeClr val="bg1"/>
          </a:solidFill>
          <a:ln w="19050">
            <a:solidFill>
              <a:schemeClr val="tx2"/>
            </a:solidFill>
            <a:miter lim="800000"/>
            <a:headEnd/>
            <a:tailEnd/>
          </a:ln>
          <a:effectLst/>
        </p:spPr>
        <p:txBody>
          <a:bodyPr>
            <a:spAutoFit/>
          </a:bodyPr>
          <a:lstStyle/>
          <a:p>
            <a:endParaRPr lang="fr-FR" sz="1400" b="1" dirty="0">
              <a:solidFill>
                <a:schemeClr val="bg2"/>
              </a:solidFill>
              <a:cs typeface="Times New Roman" pitchFamily="18" charset="0"/>
            </a:endParaRPr>
          </a:p>
          <a:p>
            <a:pPr algn="ctr"/>
            <a:r>
              <a:rPr lang="fr-FR" b="1" dirty="0">
                <a:cs typeface="Times New Roman" pitchFamily="18" charset="0"/>
              </a:rPr>
              <a:t>1</a:t>
            </a:r>
          </a:p>
          <a:p>
            <a:endParaRPr lang="fr-FR" sz="1400" b="1" dirty="0">
              <a:solidFill>
                <a:schemeClr val="bg2"/>
              </a:solidFill>
              <a:cs typeface="Times New Roman" pitchFamily="18" charset="0"/>
            </a:endParaRPr>
          </a:p>
        </p:txBody>
      </p:sp>
      <p:sp>
        <p:nvSpPr>
          <p:cNvPr id="22" name="Text Box 7"/>
          <p:cNvSpPr txBox="1">
            <a:spLocks noChangeArrowheads="1"/>
          </p:cNvSpPr>
          <p:nvPr/>
        </p:nvSpPr>
        <p:spPr bwMode="auto">
          <a:xfrm>
            <a:off x="1402383" y="1762919"/>
            <a:ext cx="7273925" cy="841375"/>
          </a:xfrm>
          <a:prstGeom prst="rect">
            <a:avLst/>
          </a:prstGeom>
          <a:solidFill>
            <a:schemeClr val="tx2"/>
          </a:solidFill>
          <a:ln w="19050">
            <a:solidFill>
              <a:schemeClr val="tx2"/>
            </a:solidFill>
            <a:miter lim="800000"/>
            <a:headEnd/>
            <a:tailEnd/>
          </a:ln>
          <a:effectLst/>
        </p:spPr>
        <p:txBody>
          <a:bodyPr>
            <a:spAutoFit/>
          </a:bodyPr>
          <a:lstStyle/>
          <a:p>
            <a:pPr algn="l"/>
            <a:r>
              <a:rPr lang="fr-FR" sz="2400" b="1">
                <a:solidFill>
                  <a:schemeClr val="bg1"/>
                </a:solidFill>
              </a:rPr>
              <a:t>Se mettre en permanence dans la situation du </a:t>
            </a:r>
            <a:r>
              <a:rPr lang="fr-FR" sz="2400" b="1" u="sng">
                <a:solidFill>
                  <a:schemeClr val="bg1"/>
                </a:solidFill>
              </a:rPr>
              <a:t>Client</a:t>
            </a:r>
            <a:r>
              <a:rPr lang="fr-FR" sz="2400" b="1">
                <a:solidFill>
                  <a:schemeClr val="bg1"/>
                </a:solidFill>
              </a:rPr>
              <a:t> de l’entité auditée </a:t>
            </a:r>
            <a:r>
              <a:rPr lang="fr-FR" b="1" i="1">
                <a:solidFill>
                  <a:schemeClr val="bg1"/>
                </a:solidFill>
              </a:rPr>
              <a:t>(pour mieux apprécier la conformité aux exigences).</a:t>
            </a:r>
          </a:p>
        </p:txBody>
      </p:sp>
      <p:sp>
        <p:nvSpPr>
          <p:cNvPr id="27" name="Text Box 10"/>
          <p:cNvSpPr txBox="1">
            <a:spLocks noChangeArrowheads="1"/>
          </p:cNvSpPr>
          <p:nvPr/>
        </p:nvSpPr>
        <p:spPr bwMode="auto">
          <a:xfrm>
            <a:off x="538783" y="2770982"/>
            <a:ext cx="762000" cy="800219"/>
          </a:xfrm>
          <a:prstGeom prst="rect">
            <a:avLst/>
          </a:prstGeom>
          <a:solidFill>
            <a:schemeClr val="bg1"/>
          </a:solidFill>
          <a:ln w="19050">
            <a:solidFill>
              <a:schemeClr val="tx2"/>
            </a:solidFill>
            <a:miter lim="800000"/>
            <a:headEnd/>
            <a:tailEnd/>
          </a:ln>
          <a:effectLst/>
        </p:spPr>
        <p:txBody>
          <a:bodyPr>
            <a:spAutoFit/>
          </a:bodyPr>
          <a:lstStyle/>
          <a:p>
            <a:endParaRPr lang="fr-FR" sz="1400" b="1" dirty="0">
              <a:solidFill>
                <a:schemeClr val="bg2"/>
              </a:solidFill>
              <a:cs typeface="Times New Roman" pitchFamily="18" charset="0"/>
            </a:endParaRPr>
          </a:p>
          <a:p>
            <a:pPr algn="ctr"/>
            <a:r>
              <a:rPr lang="fr-FR" b="1" dirty="0">
                <a:cs typeface="Times New Roman" pitchFamily="18" charset="0"/>
              </a:rPr>
              <a:t>2</a:t>
            </a:r>
          </a:p>
          <a:p>
            <a:endParaRPr lang="fr-FR" sz="1400" b="1" dirty="0">
              <a:solidFill>
                <a:schemeClr val="bg2"/>
              </a:solidFill>
              <a:cs typeface="Times New Roman" pitchFamily="18" charset="0"/>
            </a:endParaRPr>
          </a:p>
        </p:txBody>
      </p:sp>
      <p:sp>
        <p:nvSpPr>
          <p:cNvPr id="28" name="Text Box 14"/>
          <p:cNvSpPr txBox="1">
            <a:spLocks noChangeArrowheads="1"/>
          </p:cNvSpPr>
          <p:nvPr/>
        </p:nvSpPr>
        <p:spPr bwMode="auto">
          <a:xfrm>
            <a:off x="538783" y="3779044"/>
            <a:ext cx="762000" cy="800219"/>
          </a:xfrm>
          <a:prstGeom prst="rect">
            <a:avLst/>
          </a:prstGeom>
          <a:solidFill>
            <a:schemeClr val="bg1"/>
          </a:solidFill>
          <a:ln w="19050">
            <a:solidFill>
              <a:schemeClr val="tx2"/>
            </a:solidFill>
            <a:miter lim="800000"/>
            <a:headEnd/>
            <a:tailEnd/>
          </a:ln>
          <a:effectLst/>
        </p:spPr>
        <p:txBody>
          <a:bodyPr>
            <a:spAutoFit/>
          </a:bodyPr>
          <a:lstStyle/>
          <a:p>
            <a:endParaRPr lang="fr-FR" sz="1400" b="1" dirty="0">
              <a:solidFill>
                <a:schemeClr val="bg2"/>
              </a:solidFill>
              <a:cs typeface="Times New Roman" pitchFamily="18" charset="0"/>
            </a:endParaRPr>
          </a:p>
          <a:p>
            <a:pPr algn="ctr"/>
            <a:r>
              <a:rPr lang="fr-FR" b="1" dirty="0">
                <a:cs typeface="Times New Roman" pitchFamily="18" charset="0"/>
              </a:rPr>
              <a:t>3</a:t>
            </a:r>
          </a:p>
          <a:p>
            <a:endParaRPr lang="fr-FR" sz="1400" b="1" dirty="0">
              <a:solidFill>
                <a:schemeClr val="bg2"/>
              </a:solidFill>
              <a:cs typeface="Times New Roman" pitchFamily="18" charset="0"/>
            </a:endParaRPr>
          </a:p>
        </p:txBody>
      </p:sp>
      <p:sp>
        <p:nvSpPr>
          <p:cNvPr id="29" name="Text Box 15"/>
          <p:cNvSpPr txBox="1">
            <a:spLocks noChangeArrowheads="1"/>
          </p:cNvSpPr>
          <p:nvPr/>
        </p:nvSpPr>
        <p:spPr bwMode="auto">
          <a:xfrm>
            <a:off x="538783" y="4787107"/>
            <a:ext cx="762000" cy="800219"/>
          </a:xfrm>
          <a:prstGeom prst="rect">
            <a:avLst/>
          </a:prstGeom>
          <a:solidFill>
            <a:schemeClr val="bg1"/>
          </a:solidFill>
          <a:ln w="19050">
            <a:solidFill>
              <a:schemeClr val="tx2"/>
            </a:solidFill>
            <a:miter lim="800000"/>
            <a:headEnd/>
            <a:tailEnd/>
          </a:ln>
          <a:effectLst/>
        </p:spPr>
        <p:txBody>
          <a:bodyPr>
            <a:spAutoFit/>
          </a:bodyPr>
          <a:lstStyle/>
          <a:p>
            <a:endParaRPr lang="fr-FR" sz="1400" b="1" dirty="0">
              <a:solidFill>
                <a:schemeClr val="bg2"/>
              </a:solidFill>
              <a:cs typeface="Times New Roman" pitchFamily="18" charset="0"/>
            </a:endParaRPr>
          </a:p>
          <a:p>
            <a:pPr algn="ctr"/>
            <a:r>
              <a:rPr lang="fr-FR" b="1" dirty="0">
                <a:solidFill>
                  <a:schemeClr val="bg2"/>
                </a:solidFill>
                <a:cs typeface="Times New Roman" pitchFamily="18" charset="0"/>
              </a:rPr>
              <a:t>4</a:t>
            </a:r>
          </a:p>
          <a:p>
            <a:endParaRPr lang="fr-FR" sz="1400" b="1" dirty="0">
              <a:solidFill>
                <a:schemeClr val="bg2"/>
              </a:solidFill>
              <a:cs typeface="Times New Roman" pitchFamily="18" charset="0"/>
            </a:endParaRPr>
          </a:p>
        </p:txBody>
      </p:sp>
      <p:sp>
        <p:nvSpPr>
          <p:cNvPr id="30" name="Text Box 18"/>
          <p:cNvSpPr txBox="1">
            <a:spLocks noChangeArrowheads="1"/>
          </p:cNvSpPr>
          <p:nvPr/>
        </p:nvSpPr>
        <p:spPr bwMode="auto">
          <a:xfrm>
            <a:off x="1402383" y="2770982"/>
            <a:ext cx="7273925" cy="841375"/>
          </a:xfrm>
          <a:prstGeom prst="rect">
            <a:avLst/>
          </a:prstGeom>
          <a:solidFill>
            <a:schemeClr val="tx2"/>
          </a:solidFill>
          <a:ln w="19050">
            <a:solidFill>
              <a:schemeClr val="tx2"/>
            </a:solidFill>
            <a:miter lim="800000"/>
            <a:headEnd/>
            <a:tailEnd/>
          </a:ln>
          <a:effectLst/>
        </p:spPr>
        <p:txBody>
          <a:bodyPr>
            <a:spAutoFit/>
          </a:bodyPr>
          <a:lstStyle/>
          <a:p>
            <a:pPr algn="l"/>
            <a:r>
              <a:rPr lang="fr-FR" sz="2400" b="1">
                <a:solidFill>
                  <a:schemeClr val="bg1"/>
                </a:solidFill>
              </a:rPr>
              <a:t>Aborder le système par l’observation des </a:t>
            </a:r>
            <a:r>
              <a:rPr lang="fr-FR" sz="2400" b="1" u="sng">
                <a:solidFill>
                  <a:schemeClr val="bg1"/>
                </a:solidFill>
              </a:rPr>
              <a:t>pratiques</a:t>
            </a:r>
            <a:r>
              <a:rPr lang="fr-FR" sz="2400" b="1">
                <a:solidFill>
                  <a:schemeClr val="bg1"/>
                </a:solidFill>
              </a:rPr>
              <a:t> de l’organisme </a:t>
            </a:r>
            <a:r>
              <a:rPr lang="fr-FR" b="1" i="1">
                <a:solidFill>
                  <a:schemeClr val="bg1"/>
                </a:solidFill>
              </a:rPr>
              <a:t>(plutôt que par les procédures).</a:t>
            </a:r>
          </a:p>
        </p:txBody>
      </p:sp>
      <p:sp>
        <p:nvSpPr>
          <p:cNvPr id="31" name="Text Box 19"/>
          <p:cNvSpPr txBox="1">
            <a:spLocks noChangeArrowheads="1"/>
          </p:cNvSpPr>
          <p:nvPr/>
        </p:nvSpPr>
        <p:spPr bwMode="auto">
          <a:xfrm>
            <a:off x="1402383" y="3779044"/>
            <a:ext cx="7273925" cy="841375"/>
          </a:xfrm>
          <a:prstGeom prst="rect">
            <a:avLst/>
          </a:prstGeom>
          <a:solidFill>
            <a:schemeClr val="tx2"/>
          </a:solidFill>
          <a:ln w="19050">
            <a:solidFill>
              <a:schemeClr val="tx2"/>
            </a:solidFill>
            <a:miter lim="800000"/>
            <a:headEnd/>
            <a:tailEnd/>
          </a:ln>
          <a:effectLst/>
        </p:spPr>
        <p:txBody>
          <a:bodyPr>
            <a:spAutoFit/>
          </a:bodyPr>
          <a:lstStyle/>
          <a:p>
            <a:pPr algn="l"/>
            <a:r>
              <a:rPr lang="fr-FR" sz="2400" b="1">
                <a:solidFill>
                  <a:schemeClr val="bg1"/>
                </a:solidFill>
              </a:rPr>
              <a:t>Apprécier le </a:t>
            </a:r>
            <a:r>
              <a:rPr lang="fr-FR" sz="2400" b="1" u="sng">
                <a:solidFill>
                  <a:schemeClr val="bg1"/>
                </a:solidFill>
              </a:rPr>
              <a:t>risque</a:t>
            </a:r>
            <a:r>
              <a:rPr lang="fr-FR" sz="2400" b="1">
                <a:solidFill>
                  <a:schemeClr val="bg1"/>
                </a:solidFill>
              </a:rPr>
              <a:t> de non-satisfaction client</a:t>
            </a:r>
          </a:p>
          <a:p>
            <a:pPr algn="l"/>
            <a:r>
              <a:rPr lang="fr-FR" sz="2400" b="1">
                <a:solidFill>
                  <a:schemeClr val="bg1"/>
                </a:solidFill>
              </a:rPr>
              <a:t> </a:t>
            </a:r>
            <a:r>
              <a:rPr lang="fr-FR" b="1" i="1">
                <a:solidFill>
                  <a:schemeClr val="bg1"/>
                </a:solidFill>
              </a:rPr>
              <a:t>(plutôt que le simple constat d’écarts documentaires).</a:t>
            </a:r>
          </a:p>
        </p:txBody>
      </p:sp>
      <p:sp>
        <p:nvSpPr>
          <p:cNvPr id="32" name="Text Box 20"/>
          <p:cNvSpPr txBox="1">
            <a:spLocks noChangeArrowheads="1"/>
          </p:cNvSpPr>
          <p:nvPr/>
        </p:nvSpPr>
        <p:spPr bwMode="auto">
          <a:xfrm>
            <a:off x="1402383" y="4787107"/>
            <a:ext cx="7273925" cy="841375"/>
          </a:xfrm>
          <a:prstGeom prst="rect">
            <a:avLst/>
          </a:prstGeom>
          <a:solidFill>
            <a:schemeClr val="tx2"/>
          </a:solidFill>
          <a:ln w="19050">
            <a:solidFill>
              <a:schemeClr val="tx2"/>
            </a:solidFill>
            <a:miter lim="800000"/>
            <a:headEnd/>
            <a:tailEnd/>
          </a:ln>
          <a:effectLst/>
        </p:spPr>
        <p:txBody>
          <a:bodyPr>
            <a:spAutoFit/>
          </a:bodyPr>
          <a:lstStyle/>
          <a:p>
            <a:pPr algn="l"/>
            <a:r>
              <a:rPr lang="fr-FR" sz="2400" b="1">
                <a:solidFill>
                  <a:schemeClr val="bg1"/>
                </a:solidFill>
              </a:rPr>
              <a:t>Raisonner </a:t>
            </a:r>
            <a:r>
              <a:rPr lang="fr-FR" sz="2400" b="1" u="sng">
                <a:solidFill>
                  <a:schemeClr val="bg1"/>
                </a:solidFill>
              </a:rPr>
              <a:t>efficacité</a:t>
            </a:r>
            <a:r>
              <a:rPr lang="fr-FR" sz="2400" b="1">
                <a:solidFill>
                  <a:schemeClr val="bg1"/>
                </a:solidFill>
              </a:rPr>
              <a:t> Système</a:t>
            </a:r>
          </a:p>
          <a:p>
            <a:pPr algn="l"/>
            <a:r>
              <a:rPr lang="fr-FR" sz="2400" b="1">
                <a:solidFill>
                  <a:schemeClr val="bg1"/>
                </a:solidFill>
              </a:rPr>
              <a:t> </a:t>
            </a:r>
            <a:r>
              <a:rPr lang="fr-FR" b="1" i="1">
                <a:solidFill>
                  <a:schemeClr val="bg1"/>
                </a:solidFill>
              </a:rPr>
              <a:t>(plutôt que stricte conformité à un texte normatif).</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11560" y="188640"/>
            <a:ext cx="8064896" cy="396044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7" name="Espace réservé du contenu 6"/>
          <p:cNvSpPr>
            <a:spLocks noGrp="1"/>
          </p:cNvSpPr>
          <p:nvPr>
            <p:ph idx="1"/>
          </p:nvPr>
        </p:nvSpPr>
        <p:spPr>
          <a:xfrm>
            <a:off x="683568" y="764704"/>
            <a:ext cx="7920880" cy="3384376"/>
          </a:xfrm>
        </p:spPr>
        <p:txBody>
          <a:bodyPr/>
          <a:lstStyle/>
          <a:p>
            <a:pPr algn="just" defTabSz="904875"/>
            <a:r>
              <a:rPr lang="fr-FR" sz="1800" b="0" dirty="0" smtClean="0">
                <a:latin typeface="Futura Md BT" pitchFamily="34" charset="0"/>
              </a:rPr>
              <a:t>L'organisme doit régulièrement mener des audits internes afin de déterminer si le système de management de la qualité :</a:t>
            </a:r>
          </a:p>
          <a:p>
            <a:pPr marL="754063" lvl="1" indent="-282575" algn="just" defTabSz="904875">
              <a:buClr>
                <a:srgbClr val="0000FF"/>
              </a:buClr>
              <a:buFont typeface="Wingdings" pitchFamily="2" charset="2"/>
              <a:buChar char="§"/>
            </a:pPr>
            <a:r>
              <a:rPr lang="fr-FR" sz="1800" b="0" dirty="0" smtClean="0">
                <a:latin typeface="Futura Md BT" pitchFamily="34" charset="0"/>
              </a:rPr>
              <a:t>Est conforme aux exigences de la présente Norme internationale</a:t>
            </a:r>
          </a:p>
          <a:p>
            <a:pPr marL="754063" lvl="1" indent="-282575" algn="just" defTabSz="904875">
              <a:buClr>
                <a:srgbClr val="0000FF"/>
              </a:buClr>
              <a:buFont typeface="Wingdings" pitchFamily="2" charset="2"/>
              <a:buChar char="§"/>
            </a:pPr>
            <a:r>
              <a:rPr lang="fr-FR" sz="1800" b="0" dirty="0" smtClean="0">
                <a:latin typeface="Futura Md BT" pitchFamily="34" charset="0"/>
              </a:rPr>
              <a:t>Est mis en œuvre et entretenu de manière efficace</a:t>
            </a:r>
          </a:p>
          <a:p>
            <a:pPr algn="just" defTabSz="904875"/>
            <a:endParaRPr lang="fr-FR" sz="1800" b="0" dirty="0" smtClean="0">
              <a:latin typeface="Futura Md BT" pitchFamily="34" charset="0"/>
            </a:endParaRPr>
          </a:p>
          <a:p>
            <a:pPr algn="just" defTabSz="904875"/>
            <a:r>
              <a:rPr lang="fr-FR" sz="1800" b="0" dirty="0" smtClean="0">
                <a:latin typeface="Futura Md BT" pitchFamily="34" charset="0"/>
              </a:rPr>
              <a:t>L'organisme doit planifier le programme d'audit en tenant compte de l'état et de l'importance des activités et des domaines à auditer, ainsi que des résultats des audits précédents. Le domaine d'application, la fréquence et les méthodes d'audit doivent être définis. Les audits doivent être effectués par des personnes différentes de celles qui ont réalisé l'activité auditée.</a:t>
            </a:r>
          </a:p>
          <a:p>
            <a:pPr>
              <a:buNone/>
            </a:pPr>
            <a:endParaRPr lang="fr-FR" dirty="0"/>
          </a:p>
        </p:txBody>
      </p:sp>
      <p:sp>
        <p:nvSpPr>
          <p:cNvPr id="12" name="Rectangle 3"/>
          <p:cNvSpPr>
            <a:spLocks noGrp="1" noChangeArrowheads="1"/>
          </p:cNvSpPr>
          <p:nvPr>
            <p:ph type="title"/>
          </p:nvPr>
        </p:nvSpPr>
        <p:spPr bwMode="auto">
          <a:xfrm>
            <a:off x="467544" y="0"/>
            <a:ext cx="8229600" cy="1143000"/>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2000" dirty="0">
                <a:solidFill>
                  <a:srgbClr val="0000FF"/>
                </a:solidFill>
                <a:effectLst>
                  <a:outerShdw blurRad="38100" dist="38100" dir="2700000" algn="tl">
                    <a:srgbClr val="C0C0C0"/>
                  </a:outerShdw>
                </a:effectLst>
                <a:latin typeface="Futura Md BT" pitchFamily="34" charset="0"/>
              </a:rPr>
              <a:t> ISO 8.2.2 – AUDIT INTERNE </a:t>
            </a:r>
          </a:p>
        </p:txBody>
      </p:sp>
      <p:sp>
        <p:nvSpPr>
          <p:cNvPr id="13" name="Rectangle 12"/>
          <p:cNvSpPr/>
          <p:nvPr/>
        </p:nvSpPr>
        <p:spPr>
          <a:xfrm>
            <a:off x="683568" y="4293096"/>
            <a:ext cx="7992888" cy="2142125"/>
          </a:xfrm>
          <a:prstGeom prst="rect">
            <a:avLst/>
          </a:prstGeom>
        </p:spPr>
        <p:txBody>
          <a:bodyPr wrap="square">
            <a:spAutoFit/>
          </a:bodyPr>
          <a:lstStyle/>
          <a:p>
            <a:pPr algn="just" defTabSz="904875">
              <a:spcBef>
                <a:spcPct val="20000"/>
              </a:spcBef>
            </a:pPr>
            <a:r>
              <a:rPr lang="fr-FR" dirty="0">
                <a:latin typeface="Futura Md BT" pitchFamily="34" charset="0"/>
              </a:rPr>
              <a:t>Une procédure documentée doit préciser les responsabilités et les exigences pour mener des audits, assurer leur indépendance, enregistrer et transmettre les résultats à la direction</a:t>
            </a:r>
          </a:p>
          <a:p>
            <a:pPr algn="just" defTabSz="904875">
              <a:spcBef>
                <a:spcPct val="20000"/>
              </a:spcBef>
            </a:pPr>
            <a:r>
              <a:rPr lang="fr-FR" dirty="0">
                <a:latin typeface="Futura Md BT" pitchFamily="34" charset="0"/>
              </a:rPr>
              <a:t>La direction doit entreprendre des actions correctives opportunes en fonction des déficiences décelées lors de l'audit</a:t>
            </a:r>
          </a:p>
          <a:p>
            <a:pPr algn="just" defTabSz="904875">
              <a:spcBef>
                <a:spcPct val="20000"/>
              </a:spcBef>
            </a:pPr>
            <a:r>
              <a:rPr lang="fr-FR" dirty="0">
                <a:latin typeface="Futura Md BT" pitchFamily="34" charset="0"/>
              </a:rPr>
              <a:t>Les actions de suivi doivent inclure la vérification de l'application des actions correctives ainsi que le compte rendu des résultats de cette vérification.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11560" y="188640"/>
            <a:ext cx="8064896" cy="720080"/>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12" name="Rectangle 3"/>
          <p:cNvSpPr>
            <a:spLocks noGrp="1" noChangeArrowheads="1"/>
          </p:cNvSpPr>
          <p:nvPr>
            <p:ph type="title"/>
          </p:nvPr>
        </p:nvSpPr>
        <p:spPr bwMode="auto">
          <a:xfrm>
            <a:off x="467544" y="371626"/>
            <a:ext cx="8229600" cy="399748"/>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2000" dirty="0">
                <a:solidFill>
                  <a:srgbClr val="0000FF"/>
                </a:solidFill>
                <a:effectLst>
                  <a:outerShdw blurRad="38100" dist="38100" dir="2700000" algn="tl">
                    <a:srgbClr val="C0C0C0"/>
                  </a:outerShdw>
                </a:effectLst>
                <a:latin typeface="Futura Md BT" pitchFamily="34" charset="0"/>
              </a:rPr>
              <a:t> </a:t>
            </a:r>
            <a:r>
              <a:rPr lang="fr-FR" sz="2000" dirty="0" smtClean="0">
                <a:solidFill>
                  <a:srgbClr val="0000FF"/>
                </a:solidFill>
                <a:effectLst>
                  <a:outerShdw blurRad="38100" dist="38100" dir="2700000" algn="tl">
                    <a:srgbClr val="C0C0C0"/>
                  </a:outerShdw>
                </a:effectLst>
                <a:latin typeface="Futura Md BT" pitchFamily="34" charset="0"/>
              </a:rPr>
              <a:t>Objectifs de l’audit interne </a:t>
            </a:r>
            <a:endParaRPr lang="fr-FR" sz="2000" dirty="0">
              <a:solidFill>
                <a:srgbClr val="0000FF"/>
              </a:solidFill>
              <a:effectLst>
                <a:outerShdw blurRad="38100" dist="38100" dir="2700000" algn="tl">
                  <a:srgbClr val="C0C0C0"/>
                </a:outerShdw>
              </a:effectLst>
              <a:latin typeface="Futura Md BT" pitchFamily="34" charset="0"/>
            </a:endParaRPr>
          </a:p>
        </p:txBody>
      </p:sp>
      <p:sp>
        <p:nvSpPr>
          <p:cNvPr id="10" name="AutoShape 14"/>
          <p:cNvSpPr>
            <a:spLocks noChangeArrowheads="1"/>
          </p:cNvSpPr>
          <p:nvPr/>
        </p:nvSpPr>
        <p:spPr bwMode="auto">
          <a:xfrm>
            <a:off x="3203848" y="1340768"/>
            <a:ext cx="2587625" cy="908864"/>
          </a:xfrm>
          <a:prstGeom prst="flowChartConnector">
            <a:avLst/>
          </a:prstGeom>
          <a:solidFill>
            <a:schemeClr val="tx2">
              <a:lumMod val="40000"/>
              <a:lumOff val="60000"/>
            </a:schemeClr>
          </a:solidFill>
          <a:ln w="19050">
            <a:solidFill>
              <a:srgbClr val="800080"/>
            </a:solidFill>
            <a:round/>
            <a:headEnd/>
            <a:tailEnd/>
          </a:ln>
          <a:effectLst/>
        </p:spPr>
        <p:txBody>
          <a:bodyPr>
            <a:spAutoFit/>
          </a:bodyPr>
          <a:lstStyle/>
          <a:p>
            <a:pPr algn="ctr"/>
            <a:r>
              <a:rPr lang="fr-FR" sz="1800" b="1" dirty="0">
                <a:solidFill>
                  <a:schemeClr val="bg1"/>
                </a:solidFill>
              </a:rPr>
              <a:t>REFERENTIEL</a:t>
            </a:r>
          </a:p>
          <a:p>
            <a:pPr algn="ctr"/>
            <a:r>
              <a:rPr lang="fr-FR" sz="1800" b="1" dirty="0">
                <a:solidFill>
                  <a:schemeClr val="bg1"/>
                </a:solidFill>
              </a:rPr>
              <a:t>(norme)</a:t>
            </a:r>
          </a:p>
        </p:txBody>
      </p:sp>
      <p:sp>
        <p:nvSpPr>
          <p:cNvPr id="11" name="AutoShape 16"/>
          <p:cNvSpPr>
            <a:spLocks noChangeAspect="1" noChangeArrowheads="1"/>
          </p:cNvSpPr>
          <p:nvPr/>
        </p:nvSpPr>
        <p:spPr bwMode="auto">
          <a:xfrm>
            <a:off x="1043608" y="3429000"/>
            <a:ext cx="2586038" cy="889000"/>
          </a:xfrm>
          <a:prstGeom prst="flowChartConnector">
            <a:avLst/>
          </a:prstGeom>
          <a:solidFill>
            <a:schemeClr val="accent3">
              <a:lumMod val="75000"/>
            </a:schemeClr>
          </a:solidFill>
          <a:ln w="19050">
            <a:solidFill>
              <a:srgbClr val="800080"/>
            </a:solidFill>
            <a:round/>
            <a:headEnd/>
            <a:tailEnd/>
          </a:ln>
          <a:effectLst/>
        </p:spPr>
        <p:txBody>
          <a:bodyPr anchor="ctr" anchorCtr="1"/>
          <a:lstStyle/>
          <a:p>
            <a:pPr algn="ctr"/>
            <a:r>
              <a:rPr lang="fr-FR" sz="1800" b="1" dirty="0">
                <a:solidFill>
                  <a:schemeClr val="bg1"/>
                </a:solidFill>
              </a:rPr>
              <a:t>LES PRATIQUES</a:t>
            </a:r>
          </a:p>
          <a:p>
            <a:pPr algn="ctr"/>
            <a:r>
              <a:rPr lang="fr-FR" sz="1800" b="1" dirty="0">
                <a:solidFill>
                  <a:schemeClr val="bg1"/>
                </a:solidFill>
              </a:rPr>
              <a:t>(ce qui est réalisé)</a:t>
            </a:r>
          </a:p>
        </p:txBody>
      </p:sp>
      <p:sp>
        <p:nvSpPr>
          <p:cNvPr id="14" name="AutoShape 23"/>
          <p:cNvSpPr>
            <a:spLocks noChangeAspect="1" noChangeArrowheads="1"/>
          </p:cNvSpPr>
          <p:nvPr/>
        </p:nvSpPr>
        <p:spPr bwMode="auto">
          <a:xfrm>
            <a:off x="5652120" y="3140968"/>
            <a:ext cx="2587625" cy="1298377"/>
          </a:xfrm>
          <a:prstGeom prst="flowChartConnector">
            <a:avLst/>
          </a:prstGeom>
          <a:solidFill>
            <a:schemeClr val="accent6">
              <a:lumMod val="75000"/>
            </a:schemeClr>
          </a:solidFill>
          <a:ln w="19050">
            <a:solidFill>
              <a:srgbClr val="800080"/>
            </a:solidFill>
            <a:round/>
            <a:headEnd/>
            <a:tailEnd/>
          </a:ln>
          <a:effectLst/>
        </p:spPr>
        <p:txBody>
          <a:bodyPr>
            <a:spAutoFit/>
          </a:bodyPr>
          <a:lstStyle/>
          <a:p>
            <a:pPr algn="ctr"/>
            <a:r>
              <a:rPr lang="fr-FR" sz="1800" b="1">
                <a:solidFill>
                  <a:schemeClr val="bg1"/>
                </a:solidFill>
              </a:rPr>
              <a:t>SYSTEME QUALITE</a:t>
            </a:r>
          </a:p>
          <a:p>
            <a:pPr algn="ctr"/>
            <a:r>
              <a:rPr lang="fr-FR" sz="1800" b="1">
                <a:solidFill>
                  <a:schemeClr val="bg1"/>
                </a:solidFill>
              </a:rPr>
              <a:t>(ce qui est prévu)</a:t>
            </a:r>
          </a:p>
        </p:txBody>
      </p:sp>
      <p:sp>
        <p:nvSpPr>
          <p:cNvPr id="15" name="AutoShape 15"/>
          <p:cNvSpPr>
            <a:spLocks noChangeArrowheads="1"/>
          </p:cNvSpPr>
          <p:nvPr/>
        </p:nvSpPr>
        <p:spPr bwMode="auto">
          <a:xfrm rot="19448065">
            <a:off x="5713138" y="2059059"/>
            <a:ext cx="609600" cy="1143000"/>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a:spAutoFit/>
          </a:bodyPr>
          <a:lstStyle/>
          <a:p>
            <a:endParaRPr lang="fr-FR"/>
          </a:p>
        </p:txBody>
      </p:sp>
      <p:sp>
        <p:nvSpPr>
          <p:cNvPr id="16" name="AutoShape 17"/>
          <p:cNvSpPr>
            <a:spLocks/>
          </p:cNvSpPr>
          <p:nvPr/>
        </p:nvSpPr>
        <p:spPr bwMode="auto">
          <a:xfrm>
            <a:off x="7380312" y="1988840"/>
            <a:ext cx="1439862" cy="461665"/>
          </a:xfrm>
          <a:prstGeom prst="accentBorderCallout2">
            <a:avLst>
              <a:gd name="adj1" fmla="val 21301"/>
              <a:gd name="adj2" fmla="val -5292"/>
              <a:gd name="adj3" fmla="val 21301"/>
              <a:gd name="adj4" fmla="val -52148"/>
              <a:gd name="adj5" fmla="val 116866"/>
              <a:gd name="adj6" fmla="val -100884"/>
            </a:avLst>
          </a:prstGeom>
          <a:solidFill>
            <a:schemeClr val="accent1">
              <a:lumMod val="75000"/>
            </a:schemeClr>
          </a:solidFill>
          <a:ln w="28575">
            <a:solidFill>
              <a:schemeClr val="tx2"/>
            </a:solidFill>
            <a:miter lim="800000"/>
            <a:headEnd/>
            <a:tailEnd/>
          </a:ln>
          <a:effectLst/>
        </p:spPr>
        <p:txBody>
          <a:bodyPr>
            <a:spAutoFit/>
          </a:bodyPr>
          <a:lstStyle/>
          <a:p>
            <a:pPr algn="ctr"/>
            <a:r>
              <a:rPr lang="fr-FR" sz="1200" b="1" dirty="0">
                <a:solidFill>
                  <a:schemeClr val="bg1"/>
                </a:solidFill>
              </a:rPr>
              <a:t>Recherche de conformité</a:t>
            </a:r>
          </a:p>
        </p:txBody>
      </p:sp>
      <p:sp>
        <p:nvSpPr>
          <p:cNvPr id="17" name="AutoShape 15"/>
          <p:cNvSpPr>
            <a:spLocks noChangeArrowheads="1"/>
          </p:cNvSpPr>
          <p:nvPr/>
        </p:nvSpPr>
        <p:spPr bwMode="auto">
          <a:xfrm rot="2573848">
            <a:off x="2647253" y="2115487"/>
            <a:ext cx="609600" cy="1143000"/>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a:spAutoFit/>
          </a:bodyPr>
          <a:lstStyle/>
          <a:p>
            <a:endParaRPr lang="fr-FR"/>
          </a:p>
        </p:txBody>
      </p:sp>
      <p:sp>
        <p:nvSpPr>
          <p:cNvPr id="19" name="AutoShape 15"/>
          <p:cNvSpPr>
            <a:spLocks noChangeArrowheads="1"/>
          </p:cNvSpPr>
          <p:nvPr/>
        </p:nvSpPr>
        <p:spPr bwMode="auto">
          <a:xfrm rot="5400000">
            <a:off x="4262636" y="3306316"/>
            <a:ext cx="609600" cy="1143000"/>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a:spAutoFit/>
          </a:bodyPr>
          <a:lstStyle/>
          <a:p>
            <a:endParaRPr lang="fr-FR"/>
          </a:p>
        </p:txBody>
      </p:sp>
      <p:sp>
        <p:nvSpPr>
          <p:cNvPr id="20" name="AutoShape 14"/>
          <p:cNvSpPr>
            <a:spLocks noChangeArrowheads="1"/>
          </p:cNvSpPr>
          <p:nvPr/>
        </p:nvSpPr>
        <p:spPr bwMode="auto">
          <a:xfrm>
            <a:off x="3275856" y="5013176"/>
            <a:ext cx="2587625" cy="1298377"/>
          </a:xfrm>
          <a:prstGeom prst="flowChartConnector">
            <a:avLst/>
          </a:prstGeom>
          <a:solidFill>
            <a:schemeClr val="bg2">
              <a:lumMod val="50000"/>
            </a:schemeClr>
          </a:solidFill>
          <a:ln w="19050">
            <a:solidFill>
              <a:srgbClr val="800080"/>
            </a:solidFill>
            <a:round/>
            <a:headEnd/>
            <a:tailEnd/>
          </a:ln>
          <a:effectLst/>
        </p:spPr>
        <p:txBody>
          <a:bodyPr wrap="square">
            <a:spAutoFit/>
          </a:bodyPr>
          <a:lstStyle/>
          <a:p>
            <a:pPr algn="ctr"/>
            <a:r>
              <a:rPr lang="fr-FR" sz="1800" b="1" dirty="0" smtClean="0">
                <a:solidFill>
                  <a:schemeClr val="bg1"/>
                </a:solidFill>
              </a:rPr>
              <a:t>Politique qualité</a:t>
            </a:r>
            <a:endParaRPr lang="fr-FR" sz="1800" b="1" dirty="0">
              <a:solidFill>
                <a:schemeClr val="bg1"/>
              </a:solidFill>
            </a:endParaRPr>
          </a:p>
          <a:p>
            <a:pPr algn="ctr"/>
            <a:r>
              <a:rPr lang="fr-FR" sz="1800" b="1" dirty="0" smtClean="0">
                <a:solidFill>
                  <a:schemeClr val="bg1"/>
                </a:solidFill>
              </a:rPr>
              <a:t>Stratégie, objectifs assignés</a:t>
            </a:r>
            <a:endParaRPr lang="fr-FR" sz="1800" b="1" dirty="0">
              <a:solidFill>
                <a:schemeClr val="bg1"/>
              </a:solidFill>
            </a:endParaRPr>
          </a:p>
        </p:txBody>
      </p:sp>
      <p:sp>
        <p:nvSpPr>
          <p:cNvPr id="21" name="AutoShape 15"/>
          <p:cNvSpPr>
            <a:spLocks noChangeArrowheads="1"/>
          </p:cNvSpPr>
          <p:nvPr/>
        </p:nvSpPr>
        <p:spPr bwMode="auto">
          <a:xfrm rot="2926168">
            <a:off x="5689983" y="4255487"/>
            <a:ext cx="609600" cy="1143000"/>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a:spAutoFit/>
          </a:bodyPr>
          <a:lstStyle/>
          <a:p>
            <a:endParaRPr lang="fr-FR"/>
          </a:p>
        </p:txBody>
      </p:sp>
      <p:sp>
        <p:nvSpPr>
          <p:cNvPr id="22" name="AutoShape 15"/>
          <p:cNvSpPr>
            <a:spLocks noChangeArrowheads="1"/>
          </p:cNvSpPr>
          <p:nvPr/>
        </p:nvSpPr>
        <p:spPr bwMode="auto">
          <a:xfrm rot="19062324">
            <a:off x="2644997" y="4349445"/>
            <a:ext cx="609600" cy="1143000"/>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a:spAutoFit/>
          </a:bodyPr>
          <a:lstStyle/>
          <a:p>
            <a:endParaRPr lang="fr-FR"/>
          </a:p>
        </p:txBody>
      </p:sp>
      <p:sp>
        <p:nvSpPr>
          <p:cNvPr id="23" name="AutoShape 17"/>
          <p:cNvSpPr>
            <a:spLocks/>
          </p:cNvSpPr>
          <p:nvPr/>
        </p:nvSpPr>
        <p:spPr bwMode="auto">
          <a:xfrm>
            <a:off x="7164288" y="4581128"/>
            <a:ext cx="1734494" cy="461665"/>
          </a:xfrm>
          <a:prstGeom prst="accentBorderCallout2">
            <a:avLst>
              <a:gd name="adj1" fmla="val 21301"/>
              <a:gd name="adj2" fmla="val -5292"/>
              <a:gd name="adj3" fmla="val 18019"/>
              <a:gd name="adj4" fmla="val -36727"/>
              <a:gd name="adj5" fmla="val 53536"/>
              <a:gd name="adj6" fmla="val -76463"/>
            </a:avLst>
          </a:prstGeom>
          <a:solidFill>
            <a:schemeClr val="tx2"/>
          </a:solidFill>
          <a:ln w="28575">
            <a:solidFill>
              <a:schemeClr val="tx2"/>
            </a:solidFill>
            <a:miter lim="800000"/>
            <a:headEnd/>
            <a:tailEnd/>
          </a:ln>
          <a:effectLst/>
        </p:spPr>
        <p:txBody>
          <a:bodyPr wrap="square">
            <a:spAutoFit/>
          </a:bodyPr>
          <a:lstStyle/>
          <a:p>
            <a:pPr algn="ctr"/>
            <a:r>
              <a:rPr lang="fr-FR" sz="1200" b="1" dirty="0">
                <a:solidFill>
                  <a:schemeClr val="bg1"/>
                </a:solidFill>
              </a:rPr>
              <a:t>Recherche </a:t>
            </a:r>
            <a:r>
              <a:rPr lang="fr-FR" sz="1200" b="1" dirty="0" smtClean="0">
                <a:solidFill>
                  <a:schemeClr val="bg1"/>
                </a:solidFill>
              </a:rPr>
              <a:t>d’efficacité et d’efficience</a:t>
            </a:r>
            <a:endParaRPr lang="fr-FR" sz="1200" b="1" dirty="0">
              <a:solidFill>
                <a:schemeClr val="bg1"/>
              </a:solidFill>
            </a:endParaRPr>
          </a:p>
        </p:txBody>
      </p:sp>
      <p:sp>
        <p:nvSpPr>
          <p:cNvPr id="25" name="AutoShape 32"/>
          <p:cNvSpPr>
            <a:spLocks/>
          </p:cNvSpPr>
          <p:nvPr/>
        </p:nvSpPr>
        <p:spPr bwMode="auto">
          <a:xfrm>
            <a:off x="179512" y="4293096"/>
            <a:ext cx="1439862" cy="646331"/>
          </a:xfrm>
          <a:prstGeom prst="accentBorderCallout2">
            <a:avLst>
              <a:gd name="adj1" fmla="val 20931"/>
              <a:gd name="adj2" fmla="val 105292"/>
              <a:gd name="adj3" fmla="val 20931"/>
              <a:gd name="adj4" fmla="val 150056"/>
              <a:gd name="adj5" fmla="val 52955"/>
              <a:gd name="adj6" fmla="val 175682"/>
            </a:avLst>
          </a:prstGeom>
          <a:solidFill>
            <a:schemeClr val="tx2"/>
          </a:solidFill>
          <a:ln w="28575">
            <a:solidFill>
              <a:schemeClr val="tx2"/>
            </a:solidFill>
            <a:miter lim="800000"/>
            <a:headEnd/>
            <a:tailEnd/>
          </a:ln>
          <a:effectLst/>
        </p:spPr>
        <p:txBody>
          <a:bodyPr>
            <a:spAutoFit/>
          </a:bodyPr>
          <a:lstStyle/>
          <a:p>
            <a:pPr algn="ctr"/>
            <a:r>
              <a:rPr lang="fr-FR" sz="1200" b="1" dirty="0">
                <a:solidFill>
                  <a:schemeClr val="bg1"/>
                </a:solidFill>
              </a:rPr>
              <a:t>Recherche </a:t>
            </a:r>
            <a:r>
              <a:rPr lang="fr-FR" sz="1200" b="1" dirty="0" smtClean="0">
                <a:solidFill>
                  <a:schemeClr val="bg1"/>
                </a:solidFill>
              </a:rPr>
              <a:t>d’efficacité et d’efficience</a:t>
            </a:r>
            <a:endParaRPr lang="fr-FR" sz="1200" b="1" dirty="0">
              <a:solidFill>
                <a:schemeClr val="bg1"/>
              </a:solidFill>
            </a:endParaRPr>
          </a:p>
        </p:txBody>
      </p:sp>
      <p:sp>
        <p:nvSpPr>
          <p:cNvPr id="26" name="AutoShape 32"/>
          <p:cNvSpPr>
            <a:spLocks/>
          </p:cNvSpPr>
          <p:nvPr/>
        </p:nvSpPr>
        <p:spPr bwMode="auto">
          <a:xfrm>
            <a:off x="205221" y="1985839"/>
            <a:ext cx="1439862" cy="461665"/>
          </a:xfrm>
          <a:prstGeom prst="accentBorderCallout2">
            <a:avLst>
              <a:gd name="adj1" fmla="val 20931"/>
              <a:gd name="adj2" fmla="val 105292"/>
              <a:gd name="adj3" fmla="val 20931"/>
              <a:gd name="adj4" fmla="val 150056"/>
              <a:gd name="adj5" fmla="val 118861"/>
              <a:gd name="adj6" fmla="val 194171"/>
            </a:avLst>
          </a:prstGeom>
          <a:solidFill>
            <a:schemeClr val="tx2"/>
          </a:solidFill>
          <a:ln w="28575">
            <a:solidFill>
              <a:schemeClr val="tx2"/>
            </a:solidFill>
            <a:miter lim="800000"/>
            <a:headEnd/>
            <a:tailEnd/>
          </a:ln>
          <a:effectLst/>
        </p:spPr>
        <p:txBody>
          <a:bodyPr>
            <a:spAutoFit/>
          </a:bodyPr>
          <a:lstStyle/>
          <a:p>
            <a:pPr algn="ctr"/>
            <a:r>
              <a:rPr lang="fr-FR" sz="1200" b="1" dirty="0">
                <a:solidFill>
                  <a:schemeClr val="bg1"/>
                </a:solidFill>
              </a:rPr>
              <a:t>Recherche </a:t>
            </a:r>
            <a:r>
              <a:rPr lang="fr-FR" sz="1200" b="1" dirty="0" smtClean="0">
                <a:solidFill>
                  <a:schemeClr val="bg1"/>
                </a:solidFill>
              </a:rPr>
              <a:t>de conformité</a:t>
            </a:r>
            <a:endParaRPr lang="fr-FR" sz="1200" b="1" dirty="0">
              <a:solidFill>
                <a:schemeClr val="bg1"/>
              </a:solidFill>
            </a:endParaRPr>
          </a:p>
        </p:txBody>
      </p:sp>
      <p:grpSp>
        <p:nvGrpSpPr>
          <p:cNvPr id="27" name="Group 18"/>
          <p:cNvGrpSpPr>
            <a:grpSpLocks/>
          </p:cNvGrpSpPr>
          <p:nvPr/>
        </p:nvGrpSpPr>
        <p:grpSpPr bwMode="auto">
          <a:xfrm>
            <a:off x="3491880" y="4005064"/>
            <a:ext cx="1943966" cy="928930"/>
            <a:chOff x="1425" y="2722"/>
            <a:chExt cx="2799" cy="696"/>
          </a:xfrm>
        </p:grpSpPr>
        <p:sp>
          <p:nvSpPr>
            <p:cNvPr id="28" name="Rectangle 19"/>
            <p:cNvSpPr>
              <a:spLocks noChangeArrowheads="1"/>
            </p:cNvSpPr>
            <p:nvPr/>
          </p:nvSpPr>
          <p:spPr bwMode="auto">
            <a:xfrm>
              <a:off x="1425" y="2934"/>
              <a:ext cx="2799" cy="484"/>
            </a:xfrm>
            <a:prstGeom prst="rect">
              <a:avLst/>
            </a:prstGeom>
            <a:solidFill>
              <a:schemeClr val="tx2"/>
            </a:solidFill>
            <a:ln w="28575">
              <a:solidFill>
                <a:schemeClr val="tx2"/>
              </a:solidFill>
              <a:miter lim="800000"/>
              <a:headEnd/>
              <a:tailEnd/>
            </a:ln>
            <a:effectLst/>
          </p:spPr>
          <p:txBody>
            <a:bodyPr wrap="square">
              <a:spAutoFit/>
            </a:bodyPr>
            <a:lstStyle/>
            <a:p>
              <a:pPr marL="190500" indent="-190500" algn="ctr"/>
              <a:r>
                <a:rPr lang="fr-FR" sz="1200" b="1" dirty="0">
                  <a:solidFill>
                    <a:schemeClr val="bg1"/>
                  </a:solidFill>
                </a:rPr>
                <a:t>Recherche de </a:t>
              </a:r>
              <a:r>
                <a:rPr lang="fr-FR" sz="1200" b="1" dirty="0" smtClean="0">
                  <a:solidFill>
                    <a:schemeClr val="bg1"/>
                  </a:solidFill>
                </a:rPr>
                <a:t>conformité, </a:t>
              </a:r>
              <a:endParaRPr lang="fr-FR" sz="1200" b="1" dirty="0">
                <a:solidFill>
                  <a:schemeClr val="bg1"/>
                </a:solidFill>
              </a:endParaRPr>
            </a:p>
            <a:p>
              <a:pPr marL="190500" indent="-190500" algn="ctr"/>
              <a:r>
                <a:rPr lang="fr-FR" sz="1200" b="1" dirty="0" smtClean="0">
                  <a:solidFill>
                    <a:schemeClr val="bg1"/>
                  </a:solidFill>
                </a:rPr>
                <a:t> d’efficacité, d’efficience </a:t>
              </a:r>
              <a:r>
                <a:rPr lang="fr-FR" sz="1200" b="1" dirty="0">
                  <a:solidFill>
                    <a:schemeClr val="bg1"/>
                  </a:solidFill>
                </a:rPr>
                <a:t>&amp; Amélioration continue</a:t>
              </a:r>
            </a:p>
          </p:txBody>
        </p:sp>
        <p:grpSp>
          <p:nvGrpSpPr>
            <p:cNvPr id="29" name="Group 20"/>
            <p:cNvGrpSpPr>
              <a:grpSpLocks/>
            </p:cNvGrpSpPr>
            <p:nvPr/>
          </p:nvGrpSpPr>
          <p:grpSpPr bwMode="auto">
            <a:xfrm>
              <a:off x="2208" y="2722"/>
              <a:ext cx="1440" cy="163"/>
              <a:chOff x="2304" y="3048"/>
              <a:chExt cx="1440" cy="217"/>
            </a:xfrm>
          </p:grpSpPr>
          <p:sp>
            <p:nvSpPr>
              <p:cNvPr id="30" name="Line 21"/>
              <p:cNvSpPr>
                <a:spLocks noChangeShapeType="1"/>
              </p:cNvSpPr>
              <p:nvPr/>
            </p:nvSpPr>
            <p:spPr bwMode="auto">
              <a:xfrm flipH="1">
                <a:off x="2973" y="3048"/>
                <a:ext cx="6" cy="217"/>
              </a:xfrm>
              <a:prstGeom prst="line">
                <a:avLst/>
              </a:prstGeom>
              <a:noFill/>
              <a:ln w="28575">
                <a:solidFill>
                  <a:schemeClr val="tx2"/>
                </a:solidFill>
                <a:round/>
                <a:headEnd/>
                <a:tailEnd/>
              </a:ln>
              <a:effectLst/>
            </p:spPr>
            <p:txBody>
              <a:bodyPr wrap="square">
                <a:spAutoFit/>
              </a:bodyPr>
              <a:lstStyle/>
              <a:p>
                <a:pPr algn="ctr"/>
                <a:endParaRPr lang="fr-FR"/>
              </a:p>
            </p:txBody>
          </p:sp>
          <p:sp>
            <p:nvSpPr>
              <p:cNvPr id="31" name="Line 22"/>
              <p:cNvSpPr>
                <a:spLocks noChangeShapeType="1"/>
              </p:cNvSpPr>
              <p:nvPr/>
            </p:nvSpPr>
            <p:spPr bwMode="auto">
              <a:xfrm>
                <a:off x="2304" y="3264"/>
                <a:ext cx="1440" cy="0"/>
              </a:xfrm>
              <a:prstGeom prst="line">
                <a:avLst/>
              </a:prstGeom>
              <a:noFill/>
              <a:ln w="28575">
                <a:solidFill>
                  <a:schemeClr val="tx2"/>
                </a:solidFill>
                <a:round/>
                <a:headEnd/>
                <a:tailEnd/>
              </a:ln>
              <a:effectLst/>
            </p:spPr>
            <p:txBody>
              <a:bodyPr>
                <a:spAutoFit/>
              </a:bodyPr>
              <a:lstStyle/>
              <a:p>
                <a:pPr algn="ctr"/>
                <a:endParaRPr lang="fr-FR"/>
              </a:p>
            </p:txBody>
          </p:sp>
        </p:grpSp>
      </p:grpSp>
      <p:sp>
        <p:nvSpPr>
          <p:cNvPr id="32" name="Rectangle 31"/>
          <p:cNvSpPr/>
          <p:nvPr/>
        </p:nvSpPr>
        <p:spPr>
          <a:xfrm>
            <a:off x="179512" y="5805264"/>
            <a:ext cx="2520280" cy="792088"/>
          </a:xfrm>
          <a:prstGeom prst="rect">
            <a:avLst/>
          </a:prstGeom>
          <a:gradFill>
            <a:gsLst>
              <a:gs pos="0">
                <a:srgbClr val="000000"/>
              </a:gs>
              <a:gs pos="39999">
                <a:srgbClr val="0A128C"/>
              </a:gs>
              <a:gs pos="70000">
                <a:srgbClr val="181CC7"/>
              </a:gs>
              <a:gs pos="88000">
                <a:srgbClr val="7005D4"/>
              </a:gs>
              <a:gs pos="100000">
                <a:srgbClr val="8C3D9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Attentes et besoins des clients</a:t>
            </a:r>
            <a:endParaRPr lang="fr-FR" dirty="0"/>
          </a:p>
        </p:txBody>
      </p:sp>
      <p:sp>
        <p:nvSpPr>
          <p:cNvPr id="33" name="AutoShape 15"/>
          <p:cNvSpPr>
            <a:spLocks noChangeArrowheads="1"/>
          </p:cNvSpPr>
          <p:nvPr/>
        </p:nvSpPr>
        <p:spPr bwMode="auto">
          <a:xfrm rot="3815239">
            <a:off x="2819212" y="5773219"/>
            <a:ext cx="413387" cy="522923"/>
          </a:xfrm>
          <a:prstGeom prst="upDownArrow">
            <a:avLst>
              <a:gd name="adj1" fmla="val 50000"/>
              <a:gd name="adj2" fmla="val 37500"/>
            </a:avLst>
          </a:prstGeom>
          <a:solidFill>
            <a:schemeClr val="accent6">
              <a:lumMod val="60000"/>
              <a:lumOff val="40000"/>
            </a:schemeClr>
          </a:solidFill>
          <a:ln w="19050">
            <a:solidFill>
              <a:srgbClr val="800080"/>
            </a:solidFill>
            <a:miter lim="800000"/>
            <a:headEnd/>
            <a:tailEnd/>
          </a:ln>
          <a:effectLst/>
        </p:spPr>
        <p:txBody>
          <a:bodyPr wrap="square">
            <a:spAutoFit/>
          </a:bodyPr>
          <a:lstStyle/>
          <a:p>
            <a:endParaRPr lang="fr-FR"/>
          </a:p>
        </p:txBody>
      </p:sp>
      <p:sp>
        <p:nvSpPr>
          <p:cNvPr id="34" name="AutoShape 32"/>
          <p:cNvSpPr>
            <a:spLocks/>
          </p:cNvSpPr>
          <p:nvPr/>
        </p:nvSpPr>
        <p:spPr bwMode="auto">
          <a:xfrm>
            <a:off x="179512" y="5085184"/>
            <a:ext cx="2232248" cy="646331"/>
          </a:xfrm>
          <a:prstGeom prst="accentBorderCallout2">
            <a:avLst>
              <a:gd name="adj1" fmla="val 20931"/>
              <a:gd name="adj2" fmla="val 105292"/>
              <a:gd name="adj3" fmla="val 81819"/>
              <a:gd name="adj4" fmla="val 124648"/>
              <a:gd name="adj5" fmla="val 135333"/>
              <a:gd name="adj6" fmla="val 129534"/>
            </a:avLst>
          </a:prstGeom>
          <a:solidFill>
            <a:schemeClr val="tx2"/>
          </a:solidFill>
          <a:ln w="28575">
            <a:solidFill>
              <a:schemeClr val="tx2"/>
            </a:solidFill>
            <a:miter lim="800000"/>
            <a:headEnd/>
            <a:tailEnd/>
          </a:ln>
          <a:effectLst/>
        </p:spPr>
        <p:txBody>
          <a:bodyPr wrap="square">
            <a:spAutoFit/>
          </a:bodyPr>
          <a:lstStyle/>
          <a:p>
            <a:pPr algn="ctr"/>
            <a:r>
              <a:rPr lang="fr-FR" sz="1200" b="1" dirty="0">
                <a:solidFill>
                  <a:schemeClr val="bg1"/>
                </a:solidFill>
              </a:rPr>
              <a:t>Recherche </a:t>
            </a:r>
            <a:r>
              <a:rPr lang="fr-FR" sz="1200" b="1" dirty="0" smtClean="0">
                <a:solidFill>
                  <a:schemeClr val="bg1"/>
                </a:solidFill>
              </a:rPr>
              <a:t>de conformité, d’efficience &amp; Amélioration continue</a:t>
            </a:r>
            <a:endParaRPr lang="fr-FR" sz="1200" b="1"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9" name="Titre 8"/>
          <p:cNvSpPr>
            <a:spLocks noGrp="1"/>
          </p:cNvSpPr>
          <p:nvPr>
            <p:ph type="title"/>
          </p:nvPr>
        </p:nvSpPr>
        <p:spPr/>
        <p:txBody>
          <a:bodyPr/>
          <a:lstStyle/>
          <a:p>
            <a:endParaRPr lang="fr-FR"/>
          </a:p>
        </p:txBody>
      </p:sp>
      <p:sp>
        <p:nvSpPr>
          <p:cNvPr id="14" name="Rectangle à coins arrondis 13"/>
          <p:cNvSpPr/>
          <p:nvPr/>
        </p:nvSpPr>
        <p:spPr>
          <a:xfrm>
            <a:off x="611560" y="620688"/>
            <a:ext cx="8064896" cy="5616624"/>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5" name="Text Box 7"/>
          <p:cNvSpPr txBox="1">
            <a:spLocks noChangeArrowheads="1"/>
          </p:cNvSpPr>
          <p:nvPr/>
        </p:nvSpPr>
        <p:spPr bwMode="auto">
          <a:xfrm>
            <a:off x="971600" y="2132856"/>
            <a:ext cx="2447925" cy="523220"/>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rgbClr val="800080"/>
                </a:solidFill>
                <a:cs typeface="Times New Roman" pitchFamily="18" charset="0"/>
              </a:rPr>
              <a:t>Conformité</a:t>
            </a:r>
            <a:endParaRPr lang="fr-FR" sz="1800" b="1" dirty="0">
              <a:solidFill>
                <a:srgbClr val="800080"/>
              </a:solidFill>
              <a:cs typeface="Times New Roman" pitchFamily="18" charset="0"/>
            </a:endParaRPr>
          </a:p>
          <a:p>
            <a:pPr algn="ctr"/>
            <a:endParaRPr lang="fr-FR" sz="500" b="1" dirty="0">
              <a:solidFill>
                <a:srgbClr val="800080"/>
              </a:solidFill>
              <a:cs typeface="Times New Roman" pitchFamily="18" charset="0"/>
            </a:endParaRPr>
          </a:p>
        </p:txBody>
      </p:sp>
      <p:sp>
        <p:nvSpPr>
          <p:cNvPr id="16" name="Rectangle 3"/>
          <p:cNvSpPr>
            <a:spLocks noChangeArrowheads="1"/>
          </p:cNvSpPr>
          <p:nvPr/>
        </p:nvSpPr>
        <p:spPr bwMode="auto">
          <a:xfrm>
            <a:off x="1331640" y="836712"/>
            <a:ext cx="6373812" cy="1076856"/>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a:t>
            </a:r>
            <a:r>
              <a:rPr lang="fr-FR" sz="3200" dirty="0" smtClean="0">
                <a:solidFill>
                  <a:srgbClr val="FF9900"/>
                </a:solidFill>
                <a:effectLst>
                  <a:outerShdw blurRad="38100" dist="38100" dir="2700000" algn="tl">
                    <a:srgbClr val="C0C0C0"/>
                  </a:outerShdw>
                </a:effectLst>
                <a:latin typeface="Futura Md BT" pitchFamily="34" charset="0"/>
              </a:rPr>
              <a:t>Mesurer la performance d’une organisation</a:t>
            </a:r>
            <a:endParaRPr lang="fr-FR" sz="3200" dirty="0">
              <a:solidFill>
                <a:srgbClr val="FF9900"/>
              </a:solidFill>
              <a:effectLst>
                <a:outerShdw blurRad="38100" dist="38100" dir="2700000" algn="tl">
                  <a:srgbClr val="C0C0C0"/>
                </a:outerShdw>
              </a:effectLst>
              <a:latin typeface="Futura Md BT" pitchFamily="34" charset="0"/>
            </a:endParaRPr>
          </a:p>
        </p:txBody>
      </p:sp>
      <p:sp>
        <p:nvSpPr>
          <p:cNvPr id="17" name="Text Box 4"/>
          <p:cNvSpPr txBox="1">
            <a:spLocks noChangeArrowheads="1"/>
          </p:cNvSpPr>
          <p:nvPr/>
        </p:nvSpPr>
        <p:spPr bwMode="auto">
          <a:xfrm>
            <a:off x="3563888" y="2132856"/>
            <a:ext cx="4970463" cy="584775"/>
          </a:xfrm>
          <a:prstGeom prst="rect">
            <a:avLst/>
          </a:prstGeom>
          <a:solidFill>
            <a:schemeClr val="tx2"/>
          </a:solidFill>
          <a:ln w="19050">
            <a:noFill/>
            <a:miter lim="800000"/>
            <a:headEnd/>
            <a:tailEnd/>
          </a:ln>
          <a:effectLst/>
        </p:spPr>
        <p:txBody>
          <a:bodyPr>
            <a:spAutoFit/>
          </a:bodyPr>
          <a:lstStyle/>
          <a:p>
            <a:pPr indent="25400" algn="ctr">
              <a:buFontTx/>
              <a:buBlip>
                <a:blip r:embed="rId3"/>
              </a:buBlip>
            </a:pPr>
            <a:r>
              <a:rPr lang="fr-FR" sz="1600" b="1" dirty="0">
                <a:solidFill>
                  <a:schemeClr val="bg1"/>
                </a:solidFill>
              </a:rPr>
              <a:t> </a:t>
            </a:r>
            <a:r>
              <a:rPr lang="fr-FR" sz="1600" b="1" dirty="0" smtClean="0">
                <a:solidFill>
                  <a:schemeClr val="bg1"/>
                </a:solidFill>
              </a:rPr>
              <a:t> Capacité de l’organisation à répondre  aux exigences définies</a:t>
            </a:r>
            <a:endParaRPr lang="fr-FR" sz="1400" b="1" dirty="0">
              <a:solidFill>
                <a:schemeClr val="bg2"/>
              </a:solidFill>
            </a:endParaRPr>
          </a:p>
        </p:txBody>
      </p:sp>
      <p:sp>
        <p:nvSpPr>
          <p:cNvPr id="19" name="Text Box 5"/>
          <p:cNvSpPr txBox="1">
            <a:spLocks noChangeArrowheads="1"/>
          </p:cNvSpPr>
          <p:nvPr/>
        </p:nvSpPr>
        <p:spPr bwMode="auto">
          <a:xfrm>
            <a:off x="3563888" y="3140968"/>
            <a:ext cx="4967288" cy="584775"/>
          </a:xfrm>
          <a:prstGeom prst="rect">
            <a:avLst/>
          </a:prstGeom>
          <a:solidFill>
            <a:schemeClr val="tx2"/>
          </a:solidFill>
          <a:ln w="19050">
            <a:noFill/>
            <a:miter lim="800000"/>
            <a:headEnd/>
            <a:tailEnd/>
          </a:ln>
          <a:effectLst/>
        </p:spPr>
        <p:txBody>
          <a:bodyPr>
            <a:spAutoFit/>
          </a:bodyPr>
          <a:lstStyle/>
          <a:p>
            <a:pPr algn="ctr">
              <a:buFontTx/>
              <a:buBlip>
                <a:blip r:embed="rId3"/>
              </a:buBlip>
              <a:tabLst>
                <a:tab pos="0" algn="l"/>
              </a:tabLst>
            </a:pPr>
            <a:r>
              <a:rPr lang="fr-FR" sz="1600" b="1" dirty="0">
                <a:solidFill>
                  <a:schemeClr val="bg1"/>
                </a:solidFill>
              </a:rPr>
              <a:t> </a:t>
            </a:r>
            <a:r>
              <a:rPr lang="fr-FR" sz="1600" b="1" dirty="0" smtClean="0">
                <a:solidFill>
                  <a:schemeClr val="bg1"/>
                </a:solidFill>
              </a:rPr>
              <a:t> Capacité de l’organisation à répondre aux objectifs qu’ils lui sont assignés.</a:t>
            </a:r>
            <a:endParaRPr lang="fr-FR" sz="1400" b="1" dirty="0">
              <a:solidFill>
                <a:srgbClr val="800080"/>
              </a:solidFill>
            </a:endParaRPr>
          </a:p>
        </p:txBody>
      </p:sp>
      <p:sp>
        <p:nvSpPr>
          <p:cNvPr id="21" name="Text Box 6"/>
          <p:cNvSpPr txBox="1">
            <a:spLocks noChangeArrowheads="1"/>
          </p:cNvSpPr>
          <p:nvPr/>
        </p:nvSpPr>
        <p:spPr bwMode="auto">
          <a:xfrm>
            <a:off x="3563888" y="3933056"/>
            <a:ext cx="4967288" cy="646331"/>
          </a:xfrm>
          <a:prstGeom prst="rect">
            <a:avLst/>
          </a:prstGeom>
          <a:solidFill>
            <a:schemeClr val="tx2"/>
          </a:solidFill>
          <a:ln w="19050">
            <a:solidFill>
              <a:schemeClr val="tx2"/>
            </a:solidFill>
            <a:miter lim="800000"/>
            <a:headEnd/>
            <a:tailEnd/>
          </a:ln>
          <a:effectLst/>
        </p:spPr>
        <p:txBody>
          <a:bodyPr>
            <a:spAutoFit/>
          </a:bodyPr>
          <a:lstStyle/>
          <a:p>
            <a:pPr algn="ctr"/>
            <a:endParaRPr lang="fr-FR" sz="200" b="1" dirty="0">
              <a:solidFill>
                <a:schemeClr val="bg1"/>
              </a:solidFill>
            </a:endParaRPr>
          </a:p>
          <a:p>
            <a:pPr algn="ctr">
              <a:buFontTx/>
              <a:buBlip>
                <a:blip r:embed="rId3"/>
              </a:buBlip>
            </a:pPr>
            <a:r>
              <a:rPr lang="fr-FR" sz="1600" b="1" dirty="0">
                <a:solidFill>
                  <a:schemeClr val="bg1"/>
                </a:solidFill>
              </a:rPr>
              <a:t> </a:t>
            </a:r>
            <a:r>
              <a:rPr lang="fr-FR" sz="1600" b="1" dirty="0" smtClean="0">
                <a:solidFill>
                  <a:schemeClr val="bg1"/>
                </a:solidFill>
              </a:rPr>
              <a:t> Capacité de l’organisation à répondre aux objectifs qu’ils lui sont assignés à moindre coût.</a:t>
            </a:r>
            <a:endParaRPr lang="fr-FR" sz="1600" b="1" dirty="0">
              <a:solidFill>
                <a:schemeClr val="bg1"/>
              </a:solidFill>
            </a:endParaRPr>
          </a:p>
          <a:p>
            <a:pPr algn="ctr"/>
            <a:endParaRPr lang="fr-FR" sz="200" b="1" dirty="0">
              <a:solidFill>
                <a:schemeClr val="bg1"/>
              </a:solidFill>
            </a:endParaRPr>
          </a:p>
        </p:txBody>
      </p:sp>
      <p:sp>
        <p:nvSpPr>
          <p:cNvPr id="13" name="Text Box 7"/>
          <p:cNvSpPr txBox="1">
            <a:spLocks noChangeArrowheads="1"/>
          </p:cNvSpPr>
          <p:nvPr/>
        </p:nvSpPr>
        <p:spPr bwMode="auto">
          <a:xfrm>
            <a:off x="983174" y="3163003"/>
            <a:ext cx="2447925" cy="523220"/>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rgbClr val="800080"/>
                </a:solidFill>
                <a:cs typeface="Times New Roman" pitchFamily="18" charset="0"/>
              </a:rPr>
              <a:t>Efficacité</a:t>
            </a:r>
            <a:endParaRPr lang="fr-FR" sz="1800" b="1" dirty="0">
              <a:solidFill>
                <a:srgbClr val="800080"/>
              </a:solidFill>
              <a:cs typeface="Times New Roman" pitchFamily="18" charset="0"/>
            </a:endParaRPr>
          </a:p>
          <a:p>
            <a:pPr algn="ctr"/>
            <a:endParaRPr lang="fr-FR" sz="500" b="1" dirty="0">
              <a:solidFill>
                <a:srgbClr val="800080"/>
              </a:solidFill>
              <a:cs typeface="Times New Roman" pitchFamily="18" charset="0"/>
            </a:endParaRPr>
          </a:p>
        </p:txBody>
      </p:sp>
      <p:sp>
        <p:nvSpPr>
          <p:cNvPr id="22" name="Text Box 7"/>
          <p:cNvSpPr txBox="1">
            <a:spLocks noChangeArrowheads="1"/>
          </p:cNvSpPr>
          <p:nvPr/>
        </p:nvSpPr>
        <p:spPr bwMode="auto">
          <a:xfrm>
            <a:off x="971600" y="4005064"/>
            <a:ext cx="2447925" cy="523220"/>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rgbClr val="800080"/>
                </a:solidFill>
                <a:cs typeface="Times New Roman" pitchFamily="18" charset="0"/>
              </a:rPr>
              <a:t>Efficience</a:t>
            </a:r>
            <a:endParaRPr lang="fr-FR" sz="1800" b="1" dirty="0">
              <a:solidFill>
                <a:srgbClr val="800080"/>
              </a:solidFill>
              <a:cs typeface="Times New Roman" pitchFamily="18" charset="0"/>
            </a:endParaRPr>
          </a:p>
          <a:p>
            <a:pPr algn="ctr"/>
            <a:endParaRPr lang="fr-FR" sz="500" b="1" dirty="0">
              <a:solidFill>
                <a:srgbClr val="800080"/>
              </a:solidFill>
              <a:cs typeface="Times New Roman" pitchFamily="18" charset="0"/>
            </a:endParaRPr>
          </a:p>
        </p:txBody>
      </p:sp>
      <p:sp>
        <p:nvSpPr>
          <p:cNvPr id="23" name="Text Box 7"/>
          <p:cNvSpPr txBox="1">
            <a:spLocks noChangeArrowheads="1"/>
          </p:cNvSpPr>
          <p:nvPr/>
        </p:nvSpPr>
        <p:spPr bwMode="auto">
          <a:xfrm>
            <a:off x="960025" y="4945504"/>
            <a:ext cx="2447925" cy="523220"/>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rgbClr val="800080"/>
                </a:solidFill>
                <a:cs typeface="Times New Roman" pitchFamily="18" charset="0"/>
              </a:rPr>
              <a:t>Amélioration continue</a:t>
            </a:r>
            <a:endParaRPr lang="fr-FR" sz="1800" b="1" dirty="0">
              <a:solidFill>
                <a:srgbClr val="800080"/>
              </a:solidFill>
              <a:cs typeface="Times New Roman" pitchFamily="18" charset="0"/>
            </a:endParaRPr>
          </a:p>
          <a:p>
            <a:pPr algn="ctr"/>
            <a:endParaRPr lang="fr-FR" sz="500" b="1" dirty="0">
              <a:solidFill>
                <a:srgbClr val="800080"/>
              </a:solidFill>
              <a:cs typeface="Times New Roman" pitchFamily="18" charset="0"/>
            </a:endParaRPr>
          </a:p>
        </p:txBody>
      </p:sp>
      <p:sp>
        <p:nvSpPr>
          <p:cNvPr id="24" name="Text Box 6"/>
          <p:cNvSpPr txBox="1">
            <a:spLocks noChangeArrowheads="1"/>
          </p:cNvSpPr>
          <p:nvPr/>
        </p:nvSpPr>
        <p:spPr bwMode="auto">
          <a:xfrm>
            <a:off x="3563888" y="4847456"/>
            <a:ext cx="4967288" cy="646331"/>
          </a:xfrm>
          <a:prstGeom prst="rect">
            <a:avLst/>
          </a:prstGeom>
          <a:solidFill>
            <a:schemeClr val="tx2"/>
          </a:solidFill>
          <a:ln w="19050">
            <a:solidFill>
              <a:schemeClr val="tx2"/>
            </a:solidFill>
            <a:miter lim="800000"/>
            <a:headEnd/>
            <a:tailEnd/>
          </a:ln>
          <a:effectLst/>
        </p:spPr>
        <p:txBody>
          <a:bodyPr>
            <a:spAutoFit/>
          </a:bodyPr>
          <a:lstStyle/>
          <a:p>
            <a:pPr algn="ctr"/>
            <a:endParaRPr lang="fr-FR" sz="200" b="1" dirty="0">
              <a:solidFill>
                <a:schemeClr val="bg1"/>
              </a:solidFill>
            </a:endParaRPr>
          </a:p>
          <a:p>
            <a:pPr algn="ctr">
              <a:buFontTx/>
              <a:buBlip>
                <a:blip r:embed="rId3"/>
              </a:buBlip>
            </a:pPr>
            <a:r>
              <a:rPr lang="fr-FR" sz="1600" b="1" dirty="0">
                <a:solidFill>
                  <a:schemeClr val="bg1"/>
                </a:solidFill>
              </a:rPr>
              <a:t> </a:t>
            </a:r>
            <a:r>
              <a:rPr lang="fr-FR" sz="1600" b="1" dirty="0" smtClean="0">
                <a:solidFill>
                  <a:schemeClr val="bg1"/>
                </a:solidFill>
              </a:rPr>
              <a:t> Capacité de l’organisation à améliorer en continue son efficacité et son efficience.</a:t>
            </a:r>
            <a:endParaRPr lang="fr-FR" sz="1600" b="1" dirty="0">
              <a:solidFill>
                <a:schemeClr val="bg1"/>
              </a:solidFill>
            </a:endParaRPr>
          </a:p>
          <a:p>
            <a:pPr algn="ctr"/>
            <a:endParaRPr lang="fr-FR" sz="200" b="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9" name="Titre 8"/>
          <p:cNvSpPr>
            <a:spLocks noGrp="1"/>
          </p:cNvSpPr>
          <p:nvPr>
            <p:ph type="title"/>
          </p:nvPr>
        </p:nvSpPr>
        <p:spPr/>
        <p:txBody>
          <a:bodyPr/>
          <a:lstStyle/>
          <a:p>
            <a:endParaRPr lang="fr-FR" dirty="0"/>
          </a:p>
        </p:txBody>
      </p:sp>
      <p:sp>
        <p:nvSpPr>
          <p:cNvPr id="14" name="Rectangle à coins arrondis 13"/>
          <p:cNvSpPr/>
          <p:nvPr/>
        </p:nvSpPr>
        <p:spPr>
          <a:xfrm>
            <a:off x="683568" y="548680"/>
            <a:ext cx="8064896" cy="5616624"/>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5" name="Text Box 7"/>
          <p:cNvSpPr txBox="1">
            <a:spLocks noChangeArrowheads="1"/>
          </p:cNvSpPr>
          <p:nvPr/>
        </p:nvSpPr>
        <p:spPr bwMode="auto">
          <a:xfrm>
            <a:off x="3707904" y="2852936"/>
            <a:ext cx="2159893" cy="800219"/>
          </a:xfrm>
          <a:prstGeom prst="rect">
            <a:avLst/>
          </a:prstGeom>
          <a:solidFill>
            <a:schemeClr val="bg1"/>
          </a:solidFill>
          <a:ln w="19050">
            <a:solidFill>
              <a:schemeClr val="tx2"/>
            </a:solidFill>
            <a:miter lim="800000"/>
            <a:headEnd/>
            <a:tailEnd/>
          </a:ln>
          <a:effectLst/>
        </p:spPr>
        <p:txBody>
          <a:bodyPr wrap="square">
            <a:spAutoFit/>
          </a:bodyPr>
          <a:lstStyle/>
          <a:p>
            <a:pPr algn="ctr"/>
            <a:endParaRPr lang="fr-FR" sz="500" b="1" dirty="0">
              <a:solidFill>
                <a:schemeClr val="bg2"/>
              </a:solidFill>
              <a:cs typeface="Times New Roman" pitchFamily="18" charset="0"/>
            </a:endParaRPr>
          </a:p>
          <a:p>
            <a:pPr algn="ctr"/>
            <a:r>
              <a:rPr lang="fr-FR" sz="1800" b="1" dirty="0" smtClean="0">
                <a:solidFill>
                  <a:schemeClr val="accent3">
                    <a:lumMod val="50000"/>
                  </a:schemeClr>
                </a:solidFill>
                <a:cs typeface="Times New Roman" pitchFamily="18" charset="0"/>
              </a:rPr>
              <a:t>Organisation, processus</a:t>
            </a:r>
            <a:endParaRPr lang="fr-FR" sz="1800" b="1" dirty="0">
              <a:solidFill>
                <a:schemeClr val="accent3">
                  <a:lumMod val="50000"/>
                </a:schemeClr>
              </a:solidFill>
              <a:cs typeface="Times New Roman" pitchFamily="18" charset="0"/>
            </a:endParaRPr>
          </a:p>
          <a:p>
            <a:pPr algn="ctr"/>
            <a:endParaRPr lang="fr-FR" sz="500" b="1" dirty="0">
              <a:solidFill>
                <a:srgbClr val="800080"/>
              </a:solidFill>
              <a:cs typeface="Times New Roman" pitchFamily="18" charset="0"/>
            </a:endParaRPr>
          </a:p>
        </p:txBody>
      </p:sp>
      <p:sp>
        <p:nvSpPr>
          <p:cNvPr id="16" name="Rectangle 3"/>
          <p:cNvSpPr>
            <a:spLocks noChangeArrowheads="1"/>
          </p:cNvSpPr>
          <p:nvPr/>
        </p:nvSpPr>
        <p:spPr bwMode="auto">
          <a:xfrm>
            <a:off x="1331640" y="836712"/>
            <a:ext cx="6373812" cy="1076856"/>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a:t>
            </a:r>
            <a:r>
              <a:rPr lang="fr-FR" sz="3200" dirty="0" smtClean="0">
                <a:solidFill>
                  <a:srgbClr val="FF9900"/>
                </a:solidFill>
                <a:effectLst>
                  <a:outerShdw blurRad="38100" dist="38100" dir="2700000" algn="tl">
                    <a:srgbClr val="C0C0C0"/>
                  </a:outerShdw>
                </a:effectLst>
                <a:latin typeface="Futura Md BT" pitchFamily="34" charset="0"/>
              </a:rPr>
              <a:t>Principe de l’amélioration continue</a:t>
            </a:r>
            <a:endParaRPr lang="fr-FR" sz="3200" dirty="0">
              <a:solidFill>
                <a:srgbClr val="FF9900"/>
              </a:solidFill>
              <a:effectLst>
                <a:outerShdw blurRad="38100" dist="38100" dir="2700000" algn="tl">
                  <a:srgbClr val="C0C0C0"/>
                </a:outerShdw>
              </a:effectLst>
              <a:latin typeface="Futura Md BT" pitchFamily="34" charset="0"/>
            </a:endParaRPr>
          </a:p>
        </p:txBody>
      </p:sp>
      <p:sp>
        <p:nvSpPr>
          <p:cNvPr id="18" name="Ellipse 17"/>
          <p:cNvSpPr/>
          <p:nvPr/>
        </p:nvSpPr>
        <p:spPr>
          <a:xfrm>
            <a:off x="4427984" y="2060848"/>
            <a:ext cx="72008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Do </a:t>
            </a:r>
            <a:endParaRPr lang="fr-FR" dirty="0"/>
          </a:p>
        </p:txBody>
      </p:sp>
      <p:sp>
        <p:nvSpPr>
          <p:cNvPr id="20" name="Text Box 7"/>
          <p:cNvSpPr txBox="1">
            <a:spLocks noChangeArrowheads="1"/>
          </p:cNvSpPr>
          <p:nvPr/>
        </p:nvSpPr>
        <p:spPr bwMode="auto">
          <a:xfrm>
            <a:off x="755576" y="2564904"/>
            <a:ext cx="2447925" cy="1077218"/>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en-US" sz="1800" b="1" dirty="0" err="1" smtClean="0">
                <a:solidFill>
                  <a:schemeClr val="accent3">
                    <a:lumMod val="50000"/>
                  </a:schemeClr>
                </a:solidFill>
                <a:cs typeface="Times New Roman" pitchFamily="18" charset="0"/>
              </a:rPr>
              <a:t>Politi</a:t>
            </a:r>
            <a:r>
              <a:rPr lang="fr-FR" sz="1800" b="1" dirty="0" smtClean="0">
                <a:solidFill>
                  <a:schemeClr val="accent3">
                    <a:lumMod val="50000"/>
                  </a:schemeClr>
                </a:solidFill>
                <a:cs typeface="Times New Roman" pitchFamily="18" charset="0"/>
              </a:rPr>
              <a:t>que qualité, objectifs, description des processus…</a:t>
            </a:r>
            <a:endParaRPr lang="fr-FR" sz="1800" b="1" dirty="0">
              <a:solidFill>
                <a:schemeClr val="accent3">
                  <a:lumMod val="50000"/>
                </a:schemeClr>
              </a:solidFill>
              <a:cs typeface="Times New Roman" pitchFamily="18" charset="0"/>
            </a:endParaRPr>
          </a:p>
          <a:p>
            <a:pPr algn="ctr"/>
            <a:endParaRPr lang="fr-FR" sz="500" b="1" dirty="0">
              <a:solidFill>
                <a:srgbClr val="800080"/>
              </a:solidFill>
              <a:cs typeface="Times New Roman" pitchFamily="18" charset="0"/>
            </a:endParaRPr>
          </a:p>
        </p:txBody>
      </p:sp>
      <p:sp>
        <p:nvSpPr>
          <p:cNvPr id="25" name="Ellipse 24"/>
          <p:cNvSpPr/>
          <p:nvPr/>
        </p:nvSpPr>
        <p:spPr>
          <a:xfrm>
            <a:off x="1403648" y="1916832"/>
            <a:ext cx="864096"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Plan </a:t>
            </a:r>
            <a:endParaRPr lang="fr-FR" dirty="0"/>
          </a:p>
        </p:txBody>
      </p:sp>
      <p:sp>
        <p:nvSpPr>
          <p:cNvPr id="26" name="Text Box 7"/>
          <p:cNvSpPr txBox="1">
            <a:spLocks noChangeArrowheads="1"/>
          </p:cNvSpPr>
          <p:nvPr/>
        </p:nvSpPr>
        <p:spPr bwMode="auto">
          <a:xfrm>
            <a:off x="6228184" y="2852936"/>
            <a:ext cx="2447925" cy="800219"/>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chemeClr val="accent3">
                    <a:lumMod val="50000"/>
                  </a:schemeClr>
                </a:solidFill>
                <a:cs typeface="Times New Roman" pitchFamily="18" charset="0"/>
              </a:rPr>
              <a:t>Indicateurs, audits, évaluations clients</a:t>
            </a:r>
            <a:endParaRPr lang="fr-FR" sz="1800" b="1" dirty="0">
              <a:solidFill>
                <a:schemeClr val="accent3">
                  <a:lumMod val="50000"/>
                </a:schemeClr>
              </a:solidFill>
              <a:cs typeface="Times New Roman" pitchFamily="18" charset="0"/>
            </a:endParaRPr>
          </a:p>
          <a:p>
            <a:pPr algn="ctr"/>
            <a:endParaRPr lang="fr-FR" sz="500" b="1" dirty="0">
              <a:solidFill>
                <a:srgbClr val="800080"/>
              </a:solidFill>
              <a:cs typeface="Times New Roman" pitchFamily="18" charset="0"/>
            </a:endParaRPr>
          </a:p>
        </p:txBody>
      </p:sp>
      <p:sp>
        <p:nvSpPr>
          <p:cNvPr id="27" name="Ellipse 26"/>
          <p:cNvSpPr/>
          <p:nvPr/>
        </p:nvSpPr>
        <p:spPr>
          <a:xfrm>
            <a:off x="7020272" y="2060848"/>
            <a:ext cx="108012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Check</a:t>
            </a:r>
            <a:endParaRPr lang="fr-FR" dirty="0"/>
          </a:p>
        </p:txBody>
      </p:sp>
      <p:sp>
        <p:nvSpPr>
          <p:cNvPr id="28" name="Text Box 7"/>
          <p:cNvSpPr txBox="1">
            <a:spLocks noChangeArrowheads="1"/>
          </p:cNvSpPr>
          <p:nvPr/>
        </p:nvSpPr>
        <p:spPr bwMode="auto">
          <a:xfrm>
            <a:off x="3635896" y="4221088"/>
            <a:ext cx="2447925" cy="1077218"/>
          </a:xfrm>
          <a:prstGeom prst="rect">
            <a:avLst/>
          </a:prstGeom>
          <a:solidFill>
            <a:schemeClr val="bg1"/>
          </a:solidFill>
          <a:ln w="19050">
            <a:solidFill>
              <a:schemeClr val="tx2"/>
            </a:solidFill>
            <a:miter lim="800000"/>
            <a:headEnd/>
            <a:tailEnd/>
          </a:ln>
          <a:effectLst/>
        </p:spPr>
        <p:txBody>
          <a:bodyPr>
            <a:spAutoFit/>
          </a:bodyPr>
          <a:lstStyle/>
          <a:p>
            <a:pPr algn="ctr"/>
            <a:endParaRPr lang="fr-FR" sz="500" b="1" dirty="0">
              <a:solidFill>
                <a:schemeClr val="bg2"/>
              </a:solidFill>
              <a:cs typeface="Times New Roman" pitchFamily="18" charset="0"/>
            </a:endParaRPr>
          </a:p>
          <a:p>
            <a:pPr algn="ctr"/>
            <a:r>
              <a:rPr lang="fr-FR" sz="1800" b="1" dirty="0" smtClean="0">
                <a:solidFill>
                  <a:schemeClr val="accent3">
                    <a:lumMod val="50000"/>
                  </a:schemeClr>
                </a:solidFill>
                <a:cs typeface="Times New Roman" pitchFamily="18" charset="0"/>
              </a:rPr>
              <a:t>Revues de direction, revues de processus, plan d’amélioration</a:t>
            </a:r>
            <a:endParaRPr lang="fr-FR" sz="1800" b="1" dirty="0">
              <a:solidFill>
                <a:schemeClr val="accent3">
                  <a:lumMod val="50000"/>
                </a:schemeClr>
              </a:solidFill>
              <a:cs typeface="Times New Roman" pitchFamily="18" charset="0"/>
            </a:endParaRPr>
          </a:p>
          <a:p>
            <a:pPr algn="ctr"/>
            <a:endParaRPr lang="fr-FR" sz="500" b="1" dirty="0">
              <a:solidFill>
                <a:srgbClr val="800080"/>
              </a:solidFill>
              <a:cs typeface="Times New Roman" pitchFamily="18" charset="0"/>
            </a:endParaRPr>
          </a:p>
        </p:txBody>
      </p:sp>
      <p:sp>
        <p:nvSpPr>
          <p:cNvPr id="29" name="Ellipse 28"/>
          <p:cNvSpPr/>
          <p:nvPr/>
        </p:nvSpPr>
        <p:spPr>
          <a:xfrm>
            <a:off x="4572000" y="5373216"/>
            <a:ext cx="720080"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t>Act</a:t>
            </a:r>
            <a:endParaRPr lang="fr-FR" dirty="0"/>
          </a:p>
        </p:txBody>
      </p:sp>
      <p:sp>
        <p:nvSpPr>
          <p:cNvPr id="30" name="Flèche droite 29"/>
          <p:cNvSpPr/>
          <p:nvPr/>
        </p:nvSpPr>
        <p:spPr>
          <a:xfrm>
            <a:off x="3275856" y="3212976"/>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droite 30"/>
          <p:cNvSpPr/>
          <p:nvPr/>
        </p:nvSpPr>
        <p:spPr>
          <a:xfrm>
            <a:off x="5914883" y="3212976"/>
            <a:ext cx="313301" cy="204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droite 31"/>
          <p:cNvSpPr/>
          <p:nvPr/>
        </p:nvSpPr>
        <p:spPr>
          <a:xfrm rot="7969567">
            <a:off x="6079424" y="4088689"/>
            <a:ext cx="1088474" cy="2357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droite 32"/>
          <p:cNvSpPr/>
          <p:nvPr/>
        </p:nvSpPr>
        <p:spPr>
          <a:xfrm rot="13291163">
            <a:off x="2425162" y="4264195"/>
            <a:ext cx="1088474" cy="2357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9" name="Titre 8"/>
          <p:cNvSpPr>
            <a:spLocks noGrp="1"/>
          </p:cNvSpPr>
          <p:nvPr>
            <p:ph type="title"/>
          </p:nvPr>
        </p:nvSpPr>
        <p:spPr/>
        <p:txBody>
          <a:bodyPr/>
          <a:lstStyle/>
          <a:p>
            <a:endParaRPr lang="fr-FR"/>
          </a:p>
        </p:txBody>
      </p:sp>
      <p:sp>
        <p:nvSpPr>
          <p:cNvPr id="14" name="Rectangle à coins arrondis 13"/>
          <p:cNvSpPr/>
          <p:nvPr/>
        </p:nvSpPr>
        <p:spPr>
          <a:xfrm>
            <a:off x="611560" y="548680"/>
            <a:ext cx="8064896" cy="5616624"/>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5" name="Text Box 7"/>
          <p:cNvSpPr txBox="1">
            <a:spLocks noChangeArrowheads="1"/>
          </p:cNvSpPr>
          <p:nvPr/>
        </p:nvSpPr>
        <p:spPr bwMode="auto">
          <a:xfrm>
            <a:off x="971600" y="2132856"/>
            <a:ext cx="2447925" cy="812800"/>
          </a:xfrm>
          <a:prstGeom prst="rect">
            <a:avLst/>
          </a:prstGeom>
          <a:solidFill>
            <a:schemeClr val="bg1"/>
          </a:solidFill>
          <a:ln w="19050">
            <a:solidFill>
              <a:schemeClr val="tx2"/>
            </a:solidFill>
            <a:miter lim="800000"/>
            <a:headEnd/>
            <a:tailEnd/>
          </a:ln>
          <a:effectLst/>
        </p:spPr>
        <p:txBody>
          <a:bodyPr>
            <a:spAutoFit/>
          </a:bodyPr>
          <a:lstStyle/>
          <a:p>
            <a:endParaRPr lang="fr-FR" sz="500" b="1" dirty="0">
              <a:solidFill>
                <a:schemeClr val="bg2"/>
              </a:solidFill>
              <a:cs typeface="Times New Roman" pitchFamily="18" charset="0"/>
            </a:endParaRPr>
          </a:p>
          <a:p>
            <a:r>
              <a:rPr lang="fr-FR" sz="1800" b="1" dirty="0">
                <a:cs typeface="Times New Roman" pitchFamily="18" charset="0"/>
              </a:rPr>
              <a:t>Phase 1 :</a:t>
            </a:r>
          </a:p>
          <a:p>
            <a:r>
              <a:rPr lang="fr-FR" sz="1800" b="1" dirty="0">
                <a:solidFill>
                  <a:srgbClr val="800080"/>
                </a:solidFill>
                <a:cs typeface="Times New Roman" pitchFamily="18" charset="0"/>
              </a:rPr>
              <a:t>Préparation d’un audit</a:t>
            </a:r>
          </a:p>
          <a:p>
            <a:endParaRPr lang="fr-FR" sz="500" b="1" dirty="0">
              <a:solidFill>
                <a:srgbClr val="800080"/>
              </a:solidFill>
              <a:cs typeface="Times New Roman" pitchFamily="18" charset="0"/>
            </a:endParaRPr>
          </a:p>
        </p:txBody>
      </p:sp>
      <p:sp>
        <p:nvSpPr>
          <p:cNvPr id="16" name="Rectangle 3"/>
          <p:cNvSpPr>
            <a:spLocks noChangeArrowheads="1"/>
          </p:cNvSpPr>
          <p:nvPr/>
        </p:nvSpPr>
        <p:spPr bwMode="auto">
          <a:xfrm>
            <a:off x="1331640" y="836712"/>
            <a:ext cx="6373812" cy="584200"/>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a:t>
            </a:r>
            <a:r>
              <a:rPr lang="fr-FR" sz="3200" dirty="0" smtClean="0">
                <a:solidFill>
                  <a:srgbClr val="FF9900"/>
                </a:solidFill>
                <a:effectLst>
                  <a:outerShdw blurRad="38100" dist="38100" dir="2700000" algn="tl">
                    <a:srgbClr val="C0C0C0"/>
                  </a:outerShdw>
                </a:effectLst>
                <a:latin typeface="Futura Md BT" pitchFamily="34" charset="0"/>
              </a:rPr>
              <a:t>Les phases d’un audit</a:t>
            </a:r>
            <a:endParaRPr lang="fr-FR" sz="3200" dirty="0">
              <a:solidFill>
                <a:srgbClr val="FF9900"/>
              </a:solidFill>
              <a:effectLst>
                <a:outerShdw blurRad="38100" dist="38100" dir="2700000" algn="tl">
                  <a:srgbClr val="C0C0C0"/>
                </a:outerShdw>
              </a:effectLst>
              <a:latin typeface="Futura Md BT" pitchFamily="34" charset="0"/>
            </a:endParaRPr>
          </a:p>
        </p:txBody>
      </p:sp>
      <p:sp>
        <p:nvSpPr>
          <p:cNvPr id="17" name="Text Box 4"/>
          <p:cNvSpPr txBox="1">
            <a:spLocks noChangeArrowheads="1"/>
          </p:cNvSpPr>
          <p:nvPr/>
        </p:nvSpPr>
        <p:spPr bwMode="auto">
          <a:xfrm>
            <a:off x="3563888" y="2132856"/>
            <a:ext cx="4970463" cy="825500"/>
          </a:xfrm>
          <a:prstGeom prst="rect">
            <a:avLst/>
          </a:prstGeom>
          <a:solidFill>
            <a:schemeClr val="tx2"/>
          </a:solidFill>
          <a:ln w="19050">
            <a:noFill/>
            <a:miter lim="800000"/>
            <a:headEnd/>
            <a:tailEnd/>
          </a:ln>
          <a:effectLst/>
        </p:spPr>
        <p:txBody>
          <a:bodyPr>
            <a:spAutoFit/>
          </a:bodyPr>
          <a:lstStyle/>
          <a:p>
            <a:pPr indent="25400" algn="l">
              <a:buFontTx/>
              <a:buBlip>
                <a:blip r:embed="rId3"/>
              </a:buBlip>
            </a:pPr>
            <a:r>
              <a:rPr lang="fr-FR" sz="1600" b="1" dirty="0">
                <a:solidFill>
                  <a:schemeClr val="bg1"/>
                </a:solidFill>
              </a:rPr>
              <a:t> La revue préliminaire.</a:t>
            </a:r>
          </a:p>
          <a:p>
            <a:pPr indent="25400" algn="l">
              <a:buFontTx/>
              <a:buBlip>
                <a:blip r:embed="rId3"/>
              </a:buBlip>
            </a:pPr>
            <a:r>
              <a:rPr lang="fr-FR" sz="1600" b="1" dirty="0">
                <a:solidFill>
                  <a:schemeClr val="bg1"/>
                </a:solidFill>
              </a:rPr>
              <a:t> Le guide d’audit.</a:t>
            </a:r>
          </a:p>
          <a:p>
            <a:pPr indent="25400" algn="l">
              <a:buFontTx/>
              <a:buBlip>
                <a:blip r:embed="rId3"/>
              </a:buBlip>
            </a:pPr>
            <a:r>
              <a:rPr lang="fr-FR" sz="1600" b="1" dirty="0">
                <a:solidFill>
                  <a:schemeClr val="bg1"/>
                </a:solidFill>
              </a:rPr>
              <a:t> Le plan d’audit.</a:t>
            </a:r>
            <a:endParaRPr lang="fr-FR" sz="1400" b="1" dirty="0">
              <a:solidFill>
                <a:schemeClr val="bg2"/>
              </a:solidFill>
            </a:endParaRPr>
          </a:p>
        </p:txBody>
      </p:sp>
      <p:sp>
        <p:nvSpPr>
          <p:cNvPr id="18" name="Text Box 8"/>
          <p:cNvSpPr txBox="1">
            <a:spLocks noChangeArrowheads="1"/>
          </p:cNvSpPr>
          <p:nvPr/>
        </p:nvSpPr>
        <p:spPr bwMode="auto">
          <a:xfrm>
            <a:off x="971600" y="3140968"/>
            <a:ext cx="2447925" cy="1055688"/>
          </a:xfrm>
          <a:prstGeom prst="rect">
            <a:avLst/>
          </a:prstGeom>
          <a:solidFill>
            <a:schemeClr val="bg1"/>
          </a:solidFill>
          <a:ln w="19050">
            <a:solidFill>
              <a:schemeClr val="tx2"/>
            </a:solidFill>
            <a:miter lim="800000"/>
            <a:headEnd/>
            <a:tailEnd/>
          </a:ln>
          <a:effectLst/>
        </p:spPr>
        <p:txBody>
          <a:bodyPr>
            <a:spAutoFit/>
          </a:bodyPr>
          <a:lstStyle/>
          <a:p>
            <a:endParaRPr lang="fr-FR" sz="1200" b="1" dirty="0">
              <a:solidFill>
                <a:schemeClr val="bg2"/>
              </a:solidFill>
              <a:cs typeface="Times New Roman" pitchFamily="18" charset="0"/>
            </a:endParaRPr>
          </a:p>
          <a:p>
            <a:r>
              <a:rPr lang="fr-FR" sz="1800" b="1" dirty="0">
                <a:cs typeface="Times New Roman" pitchFamily="18" charset="0"/>
              </a:rPr>
              <a:t>Phase 2 :</a:t>
            </a:r>
          </a:p>
          <a:p>
            <a:r>
              <a:rPr lang="fr-FR" sz="1800" b="1" dirty="0">
                <a:solidFill>
                  <a:srgbClr val="800080"/>
                </a:solidFill>
                <a:cs typeface="Times New Roman" pitchFamily="18" charset="0"/>
              </a:rPr>
              <a:t>Réalisation d’un audit</a:t>
            </a:r>
          </a:p>
          <a:p>
            <a:endParaRPr lang="fr-FR" sz="1400" b="1" dirty="0">
              <a:solidFill>
                <a:srgbClr val="800080"/>
              </a:solidFill>
              <a:cs typeface="Times New Roman" pitchFamily="18" charset="0"/>
            </a:endParaRPr>
          </a:p>
        </p:txBody>
      </p:sp>
      <p:sp>
        <p:nvSpPr>
          <p:cNvPr id="19" name="Text Box 5"/>
          <p:cNvSpPr txBox="1">
            <a:spLocks noChangeArrowheads="1"/>
          </p:cNvSpPr>
          <p:nvPr/>
        </p:nvSpPr>
        <p:spPr bwMode="auto">
          <a:xfrm>
            <a:off x="3563888" y="3140968"/>
            <a:ext cx="4967288" cy="1069975"/>
          </a:xfrm>
          <a:prstGeom prst="rect">
            <a:avLst/>
          </a:prstGeom>
          <a:solidFill>
            <a:schemeClr val="tx2"/>
          </a:solidFill>
          <a:ln w="19050">
            <a:noFill/>
            <a:miter lim="800000"/>
            <a:headEnd/>
            <a:tailEnd/>
          </a:ln>
          <a:effectLst/>
        </p:spPr>
        <p:txBody>
          <a:bodyPr>
            <a:spAutoFit/>
          </a:bodyPr>
          <a:lstStyle/>
          <a:p>
            <a:pPr algn="l">
              <a:buFontTx/>
              <a:buBlip>
                <a:blip r:embed="rId3"/>
              </a:buBlip>
              <a:tabLst>
                <a:tab pos="0" algn="l"/>
              </a:tabLst>
            </a:pPr>
            <a:r>
              <a:rPr lang="fr-FR" sz="1600" b="1">
                <a:solidFill>
                  <a:schemeClr val="bg1"/>
                </a:solidFill>
              </a:rPr>
              <a:t> La réunion d’ouverture.</a:t>
            </a:r>
          </a:p>
          <a:p>
            <a:pPr algn="l">
              <a:buFontTx/>
              <a:buBlip>
                <a:blip r:embed="rId3"/>
              </a:buBlip>
              <a:tabLst>
                <a:tab pos="0" algn="l"/>
              </a:tabLst>
            </a:pPr>
            <a:r>
              <a:rPr lang="fr-FR" sz="1600" b="1">
                <a:solidFill>
                  <a:schemeClr val="bg1"/>
                </a:solidFill>
              </a:rPr>
              <a:t> La phase active de l’audit.</a:t>
            </a:r>
          </a:p>
          <a:p>
            <a:pPr algn="l">
              <a:buFontTx/>
              <a:buBlip>
                <a:blip r:embed="rId3"/>
              </a:buBlip>
              <a:tabLst>
                <a:tab pos="0" algn="l"/>
              </a:tabLst>
            </a:pPr>
            <a:r>
              <a:rPr lang="fr-FR" sz="1600" b="1">
                <a:solidFill>
                  <a:schemeClr val="bg1"/>
                </a:solidFill>
              </a:rPr>
              <a:t> La réunion de synthèse.</a:t>
            </a:r>
          </a:p>
          <a:p>
            <a:pPr algn="l">
              <a:buFontTx/>
              <a:buBlip>
                <a:blip r:embed="rId3"/>
              </a:buBlip>
              <a:tabLst>
                <a:tab pos="0" algn="l"/>
              </a:tabLst>
            </a:pPr>
            <a:r>
              <a:rPr lang="fr-FR" sz="1600" b="1">
                <a:solidFill>
                  <a:schemeClr val="bg1"/>
                </a:solidFill>
              </a:rPr>
              <a:t> La réunion de clôture.</a:t>
            </a:r>
            <a:endParaRPr lang="fr-FR" sz="1400" b="1">
              <a:solidFill>
                <a:srgbClr val="800080"/>
              </a:solidFill>
            </a:endParaRPr>
          </a:p>
        </p:txBody>
      </p:sp>
      <p:sp>
        <p:nvSpPr>
          <p:cNvPr id="20" name="Text Box 9"/>
          <p:cNvSpPr txBox="1">
            <a:spLocks noChangeArrowheads="1"/>
          </p:cNvSpPr>
          <p:nvPr/>
        </p:nvSpPr>
        <p:spPr bwMode="auto">
          <a:xfrm>
            <a:off x="971600" y="4437112"/>
            <a:ext cx="2447925" cy="660400"/>
          </a:xfrm>
          <a:prstGeom prst="rect">
            <a:avLst/>
          </a:prstGeom>
          <a:solidFill>
            <a:schemeClr val="bg1"/>
          </a:solidFill>
          <a:ln w="19050">
            <a:solidFill>
              <a:schemeClr val="tx2"/>
            </a:solidFill>
            <a:miter lim="800000"/>
            <a:headEnd/>
            <a:tailEnd/>
          </a:ln>
          <a:effectLst/>
        </p:spPr>
        <p:txBody>
          <a:bodyPr>
            <a:spAutoFit/>
          </a:bodyPr>
          <a:lstStyle/>
          <a:p>
            <a:r>
              <a:rPr lang="fr-FR" sz="1800" b="1" dirty="0">
                <a:cs typeface="Times New Roman" pitchFamily="18" charset="0"/>
              </a:rPr>
              <a:t>Phase 3 </a:t>
            </a:r>
            <a:r>
              <a:rPr lang="fr-FR" sz="1800" b="1" dirty="0">
                <a:solidFill>
                  <a:schemeClr val="bg2"/>
                </a:solidFill>
                <a:cs typeface="Times New Roman" pitchFamily="18" charset="0"/>
              </a:rPr>
              <a:t>:</a:t>
            </a:r>
          </a:p>
          <a:p>
            <a:r>
              <a:rPr lang="fr-FR" sz="1800" b="1" dirty="0">
                <a:solidFill>
                  <a:srgbClr val="800080"/>
                </a:solidFill>
                <a:cs typeface="Times New Roman" pitchFamily="18" charset="0"/>
              </a:rPr>
              <a:t>Suivi d’un audit</a:t>
            </a:r>
          </a:p>
        </p:txBody>
      </p:sp>
      <p:sp>
        <p:nvSpPr>
          <p:cNvPr id="21" name="Text Box 6"/>
          <p:cNvSpPr txBox="1">
            <a:spLocks noChangeArrowheads="1"/>
          </p:cNvSpPr>
          <p:nvPr/>
        </p:nvSpPr>
        <p:spPr bwMode="auto">
          <a:xfrm>
            <a:off x="3563888" y="4437112"/>
            <a:ext cx="4967288" cy="660400"/>
          </a:xfrm>
          <a:prstGeom prst="rect">
            <a:avLst/>
          </a:prstGeom>
          <a:solidFill>
            <a:schemeClr val="tx2"/>
          </a:solidFill>
          <a:ln w="19050">
            <a:solidFill>
              <a:schemeClr val="tx2"/>
            </a:solidFill>
            <a:miter lim="800000"/>
            <a:headEnd/>
            <a:tailEnd/>
          </a:ln>
          <a:effectLst/>
        </p:spPr>
        <p:txBody>
          <a:bodyPr>
            <a:spAutoFit/>
          </a:bodyPr>
          <a:lstStyle/>
          <a:p>
            <a:pPr algn="l"/>
            <a:endParaRPr lang="fr-FR" sz="200" b="1" dirty="0">
              <a:solidFill>
                <a:schemeClr val="bg1"/>
              </a:solidFill>
            </a:endParaRPr>
          </a:p>
          <a:p>
            <a:pPr algn="l">
              <a:buFontTx/>
              <a:buBlip>
                <a:blip r:embed="rId3"/>
              </a:buBlip>
            </a:pPr>
            <a:r>
              <a:rPr lang="fr-FR" sz="1600" b="1" dirty="0">
                <a:solidFill>
                  <a:schemeClr val="bg1"/>
                </a:solidFill>
              </a:rPr>
              <a:t> Le rapport d’audit.</a:t>
            </a:r>
          </a:p>
          <a:p>
            <a:pPr algn="l">
              <a:buFontTx/>
              <a:buBlip>
                <a:blip r:embed="rId3"/>
              </a:buBlip>
            </a:pPr>
            <a:r>
              <a:rPr lang="fr-FR" sz="1600" b="1" dirty="0">
                <a:solidFill>
                  <a:schemeClr val="bg1"/>
                </a:solidFill>
              </a:rPr>
              <a:t> Le suivi des actions correctives.</a:t>
            </a:r>
          </a:p>
          <a:p>
            <a:pPr algn="l"/>
            <a:endParaRPr lang="fr-FR" sz="2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7"/>
          <p:cNvSpPr>
            <a:spLocks noGrp="1"/>
          </p:cNvSpPr>
          <p:nvPr>
            <p:ph type="ftr" sz="quarter" idx="11"/>
          </p:nvPr>
        </p:nvSpPr>
        <p:spPr/>
        <p:txBody>
          <a:bodyPr/>
          <a:lstStyle/>
          <a:p>
            <a:r>
              <a:rPr lang="fr-FR" smtClean="0"/>
              <a:t>METEHOR - Formation à la pratique de l'audit interne</a:t>
            </a:r>
            <a:endParaRPr lang="fr-FR" dirty="0"/>
          </a:p>
        </p:txBody>
      </p:sp>
      <p:sp>
        <p:nvSpPr>
          <p:cNvPr id="9" name="Titre 8"/>
          <p:cNvSpPr>
            <a:spLocks noGrp="1"/>
          </p:cNvSpPr>
          <p:nvPr>
            <p:ph type="title"/>
          </p:nvPr>
        </p:nvSpPr>
        <p:spPr/>
        <p:txBody>
          <a:bodyPr/>
          <a:lstStyle/>
          <a:p>
            <a:endParaRPr lang="fr-FR"/>
          </a:p>
        </p:txBody>
      </p:sp>
      <p:sp>
        <p:nvSpPr>
          <p:cNvPr id="14" name="Rectangle à coins arrondis 13"/>
          <p:cNvSpPr/>
          <p:nvPr/>
        </p:nvSpPr>
        <p:spPr>
          <a:xfrm>
            <a:off x="539552" y="620688"/>
            <a:ext cx="8064896" cy="5616624"/>
          </a:xfrm>
          <a:prstGeom prst="roundRect">
            <a:avLst/>
          </a:prstGeom>
          <a:gradFill>
            <a:gsLst>
              <a:gs pos="0">
                <a:schemeClr val="tx1">
                  <a:lumMod val="50000"/>
                  <a:lumOff val="5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600" dirty="0">
              <a:solidFill>
                <a:schemeClr val="accent6">
                  <a:lumMod val="75000"/>
                </a:schemeClr>
              </a:solidFill>
              <a:latin typeface="Aharoni" pitchFamily="2" charset="-79"/>
              <a:cs typeface="Aharoni" pitchFamily="2" charset="-79"/>
            </a:endParaRPr>
          </a:p>
        </p:txBody>
      </p:sp>
      <p:sp>
        <p:nvSpPr>
          <p:cNvPr id="16" name="Rectangle 3"/>
          <p:cNvSpPr>
            <a:spLocks noChangeArrowheads="1"/>
          </p:cNvSpPr>
          <p:nvPr/>
        </p:nvSpPr>
        <p:spPr bwMode="auto">
          <a:xfrm>
            <a:off x="1331640" y="836712"/>
            <a:ext cx="6373812" cy="584200"/>
          </a:xfrm>
          <a:prstGeom prst="rect">
            <a:avLst/>
          </a:prstGeom>
          <a:noFill/>
          <a:ln w="9525">
            <a:noFill/>
            <a:miter lim="800000"/>
            <a:headEnd/>
            <a:tailEnd/>
          </a:ln>
          <a:effectLst/>
        </p:spPr>
        <p:txBody>
          <a:bodyPr lIns="91079" tIns="45541" rIns="91079" bIns="45541">
            <a:spAutoFit/>
          </a:bodyPr>
          <a:lstStyle/>
          <a:p>
            <a:pPr algn="ctr" defTabSz="904875">
              <a:buSzPct val="150000"/>
              <a:buFont typeface="Wingdings 2" pitchFamily="18" charset="2"/>
              <a:buChar char="¿"/>
              <a:defRPr/>
            </a:pPr>
            <a:r>
              <a:rPr lang="fr-FR" sz="3200" dirty="0">
                <a:solidFill>
                  <a:srgbClr val="FF9900"/>
                </a:solidFill>
                <a:effectLst>
                  <a:outerShdw blurRad="38100" dist="38100" dir="2700000" algn="tl">
                    <a:srgbClr val="C0C0C0"/>
                  </a:outerShdw>
                </a:effectLst>
                <a:latin typeface="Futura Md BT" pitchFamily="34" charset="0"/>
              </a:rPr>
              <a:t> </a:t>
            </a:r>
            <a:r>
              <a:rPr lang="fr-FR" sz="3200" dirty="0" smtClean="0">
                <a:solidFill>
                  <a:srgbClr val="FF9900"/>
                </a:solidFill>
                <a:effectLst>
                  <a:outerShdw blurRad="38100" dist="38100" dir="2700000" algn="tl">
                    <a:srgbClr val="C0C0C0"/>
                  </a:outerShdw>
                </a:effectLst>
                <a:latin typeface="Futura Md BT" pitchFamily="34" charset="0"/>
              </a:rPr>
              <a:t>La préparation</a:t>
            </a:r>
            <a:endParaRPr lang="fr-FR" sz="3200" dirty="0">
              <a:solidFill>
                <a:srgbClr val="FF9900"/>
              </a:solidFill>
              <a:effectLst>
                <a:outerShdw blurRad="38100" dist="38100" dir="2700000" algn="tl">
                  <a:srgbClr val="C0C0C0"/>
                </a:outerShdw>
              </a:effectLst>
              <a:latin typeface="Futura Md BT" pitchFamily="34" charset="0"/>
            </a:endParaRPr>
          </a:p>
        </p:txBody>
      </p:sp>
      <p:sp>
        <p:nvSpPr>
          <p:cNvPr id="12" name="Rectangle 11"/>
          <p:cNvSpPr>
            <a:spLocks noChangeArrowheads="1"/>
          </p:cNvSpPr>
          <p:nvPr/>
        </p:nvSpPr>
        <p:spPr bwMode="auto">
          <a:xfrm>
            <a:off x="2627784" y="1412776"/>
            <a:ext cx="4383360" cy="431800"/>
          </a:xfrm>
          <a:prstGeom prst="rect">
            <a:avLst/>
          </a:prstGeom>
          <a:noFill/>
          <a:ln w="9525">
            <a:noFill/>
            <a:miter lim="800000"/>
            <a:headEnd/>
            <a:tailEnd/>
          </a:ln>
          <a:effectLst/>
        </p:spPr>
        <p:txBody>
          <a:bodyPr lIns="92075" tIns="46038" rIns="92075" bIns="46038" anchor="ctr"/>
          <a:lstStyle/>
          <a:p>
            <a:pPr algn="ctr">
              <a:lnSpc>
                <a:spcPct val="90000"/>
              </a:lnSpc>
            </a:pPr>
            <a:r>
              <a:rPr lang="fr-FR" sz="2800" b="1" dirty="0">
                <a:solidFill>
                  <a:srgbClr val="800080"/>
                </a:solidFill>
              </a:rPr>
              <a:t>La revue préliminaire </a:t>
            </a:r>
          </a:p>
        </p:txBody>
      </p:sp>
      <p:sp>
        <p:nvSpPr>
          <p:cNvPr id="10" name="Text Box 4"/>
          <p:cNvSpPr txBox="1">
            <a:spLocks noChangeArrowheads="1"/>
          </p:cNvSpPr>
          <p:nvPr/>
        </p:nvSpPr>
        <p:spPr bwMode="auto">
          <a:xfrm>
            <a:off x="899592" y="1844824"/>
            <a:ext cx="7345362" cy="366713"/>
          </a:xfrm>
          <a:prstGeom prst="rect">
            <a:avLst/>
          </a:prstGeom>
          <a:solidFill>
            <a:schemeClr val="tx2"/>
          </a:solidFill>
          <a:ln w="19050">
            <a:noFill/>
            <a:miter lim="800000"/>
            <a:headEnd/>
            <a:tailEnd/>
          </a:ln>
          <a:effectLst/>
        </p:spPr>
        <p:txBody>
          <a:bodyPr>
            <a:spAutoFit/>
          </a:bodyPr>
          <a:lstStyle/>
          <a:p>
            <a:pPr indent="25400" algn="ctr"/>
            <a:r>
              <a:rPr lang="fr-FR" sz="1800" b="1">
                <a:solidFill>
                  <a:schemeClr val="bg1"/>
                </a:solidFill>
              </a:rPr>
              <a:t>     LA COLLECTE DES DOCUMENTS</a:t>
            </a:r>
            <a:endParaRPr lang="fr-FR" sz="1600" b="1">
              <a:solidFill>
                <a:srgbClr val="800080"/>
              </a:solidFill>
            </a:endParaRPr>
          </a:p>
        </p:txBody>
      </p:sp>
      <p:sp>
        <p:nvSpPr>
          <p:cNvPr id="11" name="AutoShape 13"/>
          <p:cNvSpPr>
            <a:spLocks noChangeArrowheads="1"/>
          </p:cNvSpPr>
          <p:nvPr/>
        </p:nvSpPr>
        <p:spPr bwMode="auto">
          <a:xfrm>
            <a:off x="2339752" y="2276872"/>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13" name="Text Box 8"/>
          <p:cNvSpPr txBox="1">
            <a:spLocks noChangeArrowheads="1"/>
          </p:cNvSpPr>
          <p:nvPr/>
        </p:nvSpPr>
        <p:spPr bwMode="auto">
          <a:xfrm>
            <a:off x="827584" y="2780928"/>
            <a:ext cx="3600450" cy="811213"/>
          </a:xfrm>
          <a:prstGeom prst="rect">
            <a:avLst/>
          </a:prstGeom>
          <a:solidFill>
            <a:schemeClr val="bg1"/>
          </a:solidFill>
          <a:ln w="19050">
            <a:solidFill>
              <a:schemeClr val="tx2"/>
            </a:solidFill>
            <a:miter lim="800000"/>
            <a:headEnd/>
            <a:tailEnd/>
          </a:ln>
          <a:effectLst/>
        </p:spPr>
        <p:txBody>
          <a:bodyPr>
            <a:spAutoFit/>
          </a:bodyPr>
          <a:lstStyle/>
          <a:p>
            <a:pPr algn="ctr"/>
            <a:r>
              <a:rPr lang="fr-FR" sz="1800" b="1" dirty="0">
                <a:solidFill>
                  <a:srgbClr val="800080"/>
                </a:solidFill>
                <a:cs typeface="Times New Roman" pitchFamily="18" charset="0"/>
              </a:rPr>
              <a:t>Dispositions </a:t>
            </a:r>
            <a:r>
              <a:rPr lang="fr-FR" sz="1800" b="1" dirty="0" err="1">
                <a:solidFill>
                  <a:srgbClr val="800080"/>
                </a:solidFill>
                <a:cs typeface="Times New Roman" pitchFamily="18" charset="0"/>
              </a:rPr>
              <a:t>pré-établies</a:t>
            </a:r>
            <a:endParaRPr lang="fr-FR" sz="1800" b="1" dirty="0">
              <a:solidFill>
                <a:srgbClr val="800080"/>
              </a:solidFill>
              <a:cs typeface="Times New Roman" pitchFamily="18" charset="0"/>
            </a:endParaRPr>
          </a:p>
          <a:p>
            <a:pPr algn="ctr"/>
            <a:r>
              <a:rPr lang="fr-FR" sz="1400" b="1" dirty="0">
                <a:solidFill>
                  <a:srgbClr val="800080"/>
                </a:solidFill>
                <a:cs typeface="Times New Roman" pitchFamily="18" charset="0"/>
              </a:rPr>
              <a:t>Manuel Qualité / Procédures / Instructions/Fiche processus</a:t>
            </a:r>
          </a:p>
        </p:txBody>
      </p:sp>
      <p:sp>
        <p:nvSpPr>
          <p:cNvPr id="15" name="AutoShape 12"/>
          <p:cNvSpPr>
            <a:spLocks noChangeArrowheads="1"/>
          </p:cNvSpPr>
          <p:nvPr/>
        </p:nvSpPr>
        <p:spPr bwMode="auto">
          <a:xfrm>
            <a:off x="6300192" y="2276872"/>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17" name="Text Box 14"/>
          <p:cNvSpPr txBox="1">
            <a:spLocks noChangeArrowheads="1"/>
          </p:cNvSpPr>
          <p:nvPr/>
        </p:nvSpPr>
        <p:spPr bwMode="auto">
          <a:xfrm>
            <a:off x="4860032" y="2780928"/>
            <a:ext cx="3598862" cy="811213"/>
          </a:xfrm>
          <a:prstGeom prst="rect">
            <a:avLst/>
          </a:prstGeom>
          <a:solidFill>
            <a:schemeClr val="bg1"/>
          </a:solidFill>
          <a:ln w="19050">
            <a:solidFill>
              <a:schemeClr val="tx2"/>
            </a:solidFill>
            <a:miter lim="800000"/>
            <a:headEnd/>
            <a:tailEnd/>
          </a:ln>
          <a:effectLst/>
        </p:spPr>
        <p:txBody>
          <a:bodyPr>
            <a:spAutoFit/>
          </a:bodyPr>
          <a:lstStyle/>
          <a:p>
            <a:pPr algn="ctr"/>
            <a:r>
              <a:rPr lang="fr-FR" sz="1800" b="1" dirty="0">
                <a:solidFill>
                  <a:srgbClr val="800080"/>
                </a:solidFill>
                <a:cs typeface="Times New Roman" pitchFamily="18" charset="0"/>
              </a:rPr>
              <a:t>Enregistrements</a:t>
            </a:r>
          </a:p>
          <a:p>
            <a:pPr algn="ctr"/>
            <a:r>
              <a:rPr lang="fr-FR" sz="1400" b="1" dirty="0">
                <a:solidFill>
                  <a:srgbClr val="800080"/>
                </a:solidFill>
                <a:cs typeface="Times New Roman" pitchFamily="18" charset="0"/>
              </a:rPr>
              <a:t>Rapport d’audit / Organigramme / Actions Corr./ </a:t>
            </a:r>
            <a:r>
              <a:rPr lang="fr-FR" sz="1400" b="1" dirty="0" smtClean="0">
                <a:solidFill>
                  <a:srgbClr val="800080"/>
                </a:solidFill>
                <a:cs typeface="Times New Roman" pitchFamily="18" charset="0"/>
              </a:rPr>
              <a:t>Indicateurs /Plan d’amélioration</a:t>
            </a:r>
            <a:endParaRPr lang="fr-FR" sz="1400" b="1" dirty="0">
              <a:solidFill>
                <a:srgbClr val="800080"/>
              </a:solidFill>
              <a:cs typeface="Times New Roman" pitchFamily="18" charset="0"/>
            </a:endParaRPr>
          </a:p>
        </p:txBody>
      </p:sp>
      <p:sp>
        <p:nvSpPr>
          <p:cNvPr id="18" name="Text Box 15"/>
          <p:cNvSpPr txBox="1">
            <a:spLocks noChangeArrowheads="1"/>
          </p:cNvSpPr>
          <p:nvPr/>
        </p:nvSpPr>
        <p:spPr bwMode="auto">
          <a:xfrm>
            <a:off x="971600" y="4149080"/>
            <a:ext cx="7346950" cy="366713"/>
          </a:xfrm>
          <a:prstGeom prst="rect">
            <a:avLst/>
          </a:prstGeom>
          <a:solidFill>
            <a:schemeClr val="tx2"/>
          </a:solidFill>
          <a:ln w="19050">
            <a:noFill/>
            <a:miter lim="800000"/>
            <a:headEnd/>
            <a:tailEnd/>
          </a:ln>
          <a:effectLst/>
        </p:spPr>
        <p:txBody>
          <a:bodyPr>
            <a:spAutoFit/>
          </a:bodyPr>
          <a:lstStyle/>
          <a:p>
            <a:pPr indent="25400" algn="ctr"/>
            <a:r>
              <a:rPr lang="fr-FR" sz="1800" b="1">
                <a:solidFill>
                  <a:schemeClr val="bg1"/>
                </a:solidFill>
              </a:rPr>
              <a:t>     PRESOMPTIONS / POLARISATIONS</a:t>
            </a:r>
            <a:endParaRPr lang="fr-FR" sz="1600" b="1">
              <a:solidFill>
                <a:srgbClr val="800080"/>
              </a:solidFill>
            </a:endParaRPr>
          </a:p>
        </p:txBody>
      </p:sp>
      <p:sp>
        <p:nvSpPr>
          <p:cNvPr id="19" name="AutoShape 16"/>
          <p:cNvSpPr>
            <a:spLocks noChangeArrowheads="1"/>
          </p:cNvSpPr>
          <p:nvPr/>
        </p:nvSpPr>
        <p:spPr bwMode="auto">
          <a:xfrm>
            <a:off x="2339752" y="3645024"/>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20" name="AutoShape 16"/>
          <p:cNvSpPr>
            <a:spLocks noChangeArrowheads="1"/>
          </p:cNvSpPr>
          <p:nvPr/>
        </p:nvSpPr>
        <p:spPr bwMode="auto">
          <a:xfrm>
            <a:off x="6321443" y="3656598"/>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21" name="AutoShape 18"/>
          <p:cNvSpPr>
            <a:spLocks noChangeArrowheads="1"/>
          </p:cNvSpPr>
          <p:nvPr/>
        </p:nvSpPr>
        <p:spPr bwMode="auto">
          <a:xfrm>
            <a:off x="4499992" y="4581128"/>
            <a:ext cx="431800" cy="431800"/>
          </a:xfrm>
          <a:prstGeom prst="downArrow">
            <a:avLst>
              <a:gd name="adj1" fmla="val 50000"/>
              <a:gd name="adj2" fmla="val 25000"/>
            </a:avLst>
          </a:prstGeom>
          <a:solidFill>
            <a:srgbClr val="5F5F5F"/>
          </a:solidFill>
          <a:ln w="9525" algn="ctr">
            <a:solidFill>
              <a:srgbClr val="000000"/>
            </a:solidFill>
            <a:miter lim="800000"/>
            <a:headEnd/>
            <a:tailEnd/>
          </a:ln>
          <a:effectLst/>
        </p:spPr>
        <p:txBody>
          <a:bodyPr wrap="none" anchor="ctr"/>
          <a:lstStyle/>
          <a:p>
            <a:endParaRPr lang="fr-FR"/>
          </a:p>
        </p:txBody>
      </p:sp>
      <p:sp>
        <p:nvSpPr>
          <p:cNvPr id="22" name="Text Box 9"/>
          <p:cNvSpPr txBox="1">
            <a:spLocks noChangeArrowheads="1"/>
          </p:cNvSpPr>
          <p:nvPr/>
        </p:nvSpPr>
        <p:spPr bwMode="auto">
          <a:xfrm>
            <a:off x="3635896" y="5085184"/>
            <a:ext cx="2447925" cy="660400"/>
          </a:xfrm>
          <a:prstGeom prst="rect">
            <a:avLst/>
          </a:prstGeom>
          <a:solidFill>
            <a:schemeClr val="bg1"/>
          </a:solidFill>
          <a:ln w="19050">
            <a:solidFill>
              <a:schemeClr val="tx2"/>
            </a:solidFill>
            <a:miter lim="800000"/>
            <a:headEnd/>
            <a:tailEnd/>
          </a:ln>
          <a:effectLst/>
        </p:spPr>
        <p:txBody>
          <a:bodyPr>
            <a:spAutoFit/>
          </a:bodyPr>
          <a:lstStyle/>
          <a:p>
            <a:pPr algn="ctr"/>
            <a:r>
              <a:rPr lang="fr-FR" sz="1800" b="1">
                <a:solidFill>
                  <a:srgbClr val="800080"/>
                </a:solidFill>
                <a:cs typeface="Times New Roman" pitchFamily="18" charset="0"/>
              </a:rPr>
              <a:t>Établissement d’un plan d’audit</a:t>
            </a:r>
            <a:endParaRPr lang="fr-FR" sz="1400" b="1">
              <a:solidFill>
                <a:srgbClr val="800080"/>
              </a:solidFill>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2753</Words>
  <Application>Microsoft Office PowerPoint</Application>
  <PresentationFormat>Affichage à l'écran (4:3)</PresentationFormat>
  <Paragraphs>602</Paragraphs>
  <Slides>34</Slides>
  <Notes>28</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Diapositive 1</vt:lpstr>
      <vt:lpstr>Diapositive 2</vt:lpstr>
      <vt:lpstr>Diapositive 3</vt:lpstr>
      <vt:lpstr> ISO 8.2.2 – AUDIT INTERNE </vt:lpstr>
      <vt:lpstr> Objectifs de l’audit interne </vt:lpstr>
      <vt:lpstr>Diapositive 6</vt:lpstr>
      <vt:lpstr>Diapositive 7</vt:lpstr>
      <vt:lpstr>Diapositive 8</vt:lpstr>
      <vt:lpstr>Diapositive 9</vt:lpstr>
      <vt:lpstr>Phase 1 : La préparation</vt:lpstr>
      <vt:lpstr>Phase 1 : La préparation</vt:lpstr>
      <vt:lpstr>Phase 2 : Réalisation de l’audit</vt:lpstr>
      <vt:lpstr>Phase 2 : Réalisation de l’audit</vt:lpstr>
      <vt:lpstr>Phase 2 : Réalisation de l’audit</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2 : La réalisation</vt:lpstr>
      <vt:lpstr>Phase 3 : Le suivi</vt:lpstr>
      <vt:lpstr>Phase 3 : Le suivi</vt:lpstr>
      <vt:lpstr>Phase 3 : Le suivi</vt:lpstr>
      <vt:lpstr> Les qualités de l’auditeur</vt:lpstr>
      <vt:lpstr>Les impératifs de l’auditeur</vt:lpstr>
      <vt:lpstr>La gestion de situations particulières</vt:lpstr>
      <vt:lpstr>Synthèse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CANDAS</dc:creator>
  <cp:lastModifiedBy>CANDAS</cp:lastModifiedBy>
  <cp:revision>61</cp:revision>
  <dcterms:created xsi:type="dcterms:W3CDTF">2014-03-17T10:27:04Z</dcterms:created>
  <dcterms:modified xsi:type="dcterms:W3CDTF">2014-07-03T15:17:27Z</dcterms:modified>
</cp:coreProperties>
</file>